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90" r:id="rId4"/>
    <p:sldId id="258" r:id="rId5"/>
    <p:sldId id="259" r:id="rId6"/>
    <p:sldId id="260" r:id="rId7"/>
    <p:sldId id="283" r:id="rId8"/>
    <p:sldId id="284" r:id="rId9"/>
    <p:sldId id="285" r:id="rId10"/>
    <p:sldId id="286" r:id="rId11"/>
    <p:sldId id="287" r:id="rId12"/>
    <p:sldId id="288" r:id="rId13"/>
    <p:sldId id="289" r:id="rId14"/>
    <p:sldId id="264" r:id="rId15"/>
    <p:sldId id="273" r:id="rId16"/>
    <p:sldId id="275" r:id="rId17"/>
  </p:sldIdLst>
  <p:sldSz cx="18288000" cy="10287000"/>
  <p:notesSz cx="6858000" cy="9144000"/>
  <p:embeddedFontLst>
    <p:embeddedFont>
      <p:font typeface="思源黑体" panose="02010600030101010101" charset="-122"/>
      <p:regular r:id="rId19"/>
    </p:embeddedFont>
    <p:embeddedFont>
      <p:font typeface="思源黑体 Bold" panose="02010600030101010101" charset="-122"/>
      <p:regular r:id="rId20"/>
    </p:embeddedFont>
    <p:embeddedFont>
      <p:font typeface="思源黑体 Heavy" panose="02010600030101010101" charset="-122"/>
      <p:regular r:id="rId21"/>
    </p:embeddedFont>
    <p:embeddedFont>
      <p:font typeface="思源黑体 Medium" panose="02010600030101010101" charset="-122"/>
      <p:regular r:id="rId22"/>
    </p:embeddedFont>
    <p:embeddedFont>
      <p:font typeface="Aharoni CLM Bold" panose="02010600030101010101" charset="-79"/>
      <p:regular r:id="rId23"/>
    </p:embeddedFont>
    <p:embeddedFont>
      <p:font typeface="Calibri" panose="020F0502020204030204" pitchFamily="34" charset="0"/>
      <p:regular r:id="rId24"/>
      <p:bold r:id="rId25"/>
      <p:italic r:id="rId26"/>
      <p:boldItalic r:id="rId27"/>
    </p:embeddedFont>
    <p:embeddedFont>
      <p:font typeface="等线" panose="02010600030101010101" pitchFamily="2" charset="-122"/>
      <p:regular r:id="rId28"/>
      <p:bold r:id="rId29"/>
    </p:embeddedFont>
    <p:embeddedFont>
      <p:font typeface="微软雅黑" panose="020B0503020204020204" pitchFamily="34" charset="-122"/>
      <p:regular r:id="rId30"/>
      <p:bold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凡" initials="吴" lastIdx="1" clrIdx="0">
    <p:extLst>
      <p:ext uri="{19B8F6BF-5375-455C-9EA6-DF929625EA0E}">
        <p15:presenceInfo xmlns:p15="http://schemas.microsoft.com/office/powerpoint/2012/main" userId="11ee23d697005b8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EF2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1" d="100"/>
          <a:sy n="61" d="100"/>
        </p:scale>
        <p:origin x="90" y="7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3C3389-5192-4865-8649-25056D08F93B}" type="datetimeFigureOut">
              <a:rPr lang="zh-CN" altLang="en-US" smtClean="0"/>
              <a:t>2023/12/4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B7540E-13B7-4259-A7A7-E99B562DA52D}" type="slidenum">
              <a:rPr lang="zh-CN" altLang="en-US" smtClean="0"/>
              <a:t>‹#›</a:t>
            </a:fld>
            <a:endParaRPr lang="zh-CN" altLang="en-US"/>
          </a:p>
        </p:txBody>
      </p:sp>
    </p:spTree>
    <p:extLst>
      <p:ext uri="{BB962C8B-B14F-4D97-AF65-F5344CB8AC3E}">
        <p14:creationId xmlns:p14="http://schemas.microsoft.com/office/powerpoint/2010/main" val="1502846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3B7540E-13B7-4259-A7A7-E99B562DA52D}" type="slidenum">
              <a:rPr lang="zh-CN" altLang="en-US" smtClean="0"/>
              <a:t>4</a:t>
            </a:fld>
            <a:endParaRPr lang="zh-CN" altLang="en-US"/>
          </a:p>
        </p:txBody>
      </p:sp>
    </p:spTree>
    <p:extLst>
      <p:ext uri="{BB962C8B-B14F-4D97-AF65-F5344CB8AC3E}">
        <p14:creationId xmlns:p14="http://schemas.microsoft.com/office/powerpoint/2010/main" val="2421652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980140F-0A11-44F6-A552-832738BCBDDE}" type="datetime1">
              <a:rPr lang="zh-CN" altLang="en-US" smtClean="0"/>
              <a:t>2023/12/4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A918B5-3FAC-4733-96A9-0C67AD512F97}" type="datetime1">
              <a:rPr lang="zh-CN" altLang="en-US" smtClean="0"/>
              <a:t>2023/12/4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E79CE0-70ED-4DBD-A193-3D627BFFE671}" type="datetime1">
              <a:rPr lang="zh-CN" altLang="en-US" smtClean="0"/>
              <a:t>2023/12/4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F77B76-DEF6-4C2B-BA2A-928F18E65CEF}" type="datetime1">
              <a:rPr lang="zh-CN" altLang="en-US" smtClean="0"/>
              <a:t>2023/12/4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D5E4F2-FFE8-4623-8561-AC81DF4AB1C0}" type="datetime1">
              <a:rPr lang="zh-CN" altLang="en-US" smtClean="0"/>
              <a:t>2023/12/4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AEFBD1-F567-46F8-B53B-E47271E8EFBE}" type="datetime1">
              <a:rPr lang="zh-CN" altLang="en-US" smtClean="0"/>
              <a:t>2023/12/4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1293CB-CAB3-4C20-8C77-78F74ED6B16D}" type="datetime1">
              <a:rPr lang="zh-CN" altLang="en-US" smtClean="0"/>
              <a:t>2023/12/4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6D64FD-2415-4F10-8A97-DBEF7F5149E3}" type="datetime1">
              <a:rPr lang="zh-CN" altLang="en-US" smtClean="0"/>
              <a:t>2023/12/4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1EF4F1-DBD1-40E2-A686-2DA234E16B9B}" type="datetime1">
              <a:rPr lang="zh-CN" altLang="en-US" smtClean="0"/>
              <a:t>2023/12/4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99E1F6-972E-4B6E-97DF-8981EC83EEEA}" type="datetime1">
              <a:rPr lang="zh-CN" altLang="en-US" smtClean="0"/>
              <a:t>2023/12/4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B51AFC-096F-43DF-A423-DEFF3B1D08BA}" type="datetime1">
              <a:rPr lang="zh-CN" altLang="en-US" smtClean="0"/>
              <a:t>2023/12/4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5A3AC9-B777-4690-BDF4-2FE574A77139}" type="datetime1">
              <a:rPr lang="zh-CN" altLang="en-US" smtClean="0"/>
              <a:t>2023/12/4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309626"/>
            <a:chOff x="0" y="0"/>
            <a:chExt cx="4816593" cy="871671"/>
          </a:xfrm>
        </p:grpSpPr>
        <p:sp>
          <p:nvSpPr>
            <p:cNvPr id="3" name="Freeform 3"/>
            <p:cNvSpPr/>
            <p:nvPr/>
          </p:nvSpPr>
          <p:spPr>
            <a:xfrm>
              <a:off x="0" y="0"/>
              <a:ext cx="4816592" cy="871671"/>
            </a:xfrm>
            <a:custGeom>
              <a:avLst/>
              <a:gdLst/>
              <a:ahLst/>
              <a:cxnLst/>
              <a:rect l="l" t="t" r="r" b="b"/>
              <a:pathLst>
                <a:path w="4816592" h="871671">
                  <a:moveTo>
                    <a:pt x="0" y="0"/>
                  </a:moveTo>
                  <a:lnTo>
                    <a:pt x="4816592" y="0"/>
                  </a:lnTo>
                  <a:lnTo>
                    <a:pt x="4816592" y="871671"/>
                  </a:lnTo>
                  <a:lnTo>
                    <a:pt x="0" y="871671"/>
                  </a:lnTo>
                  <a:close/>
                </a:path>
              </a:pathLst>
            </a:custGeom>
            <a:solidFill>
              <a:srgbClr val="304370"/>
            </a:solidFill>
          </p:spPr>
        </p:sp>
        <p:sp>
          <p:nvSpPr>
            <p:cNvPr id="4" name="TextBox 4"/>
            <p:cNvSpPr txBox="1"/>
            <p:nvPr/>
          </p:nvSpPr>
          <p:spPr>
            <a:xfrm>
              <a:off x="0" y="-47625"/>
              <a:ext cx="4816593" cy="919296"/>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1295400" y="4851561"/>
            <a:ext cx="15763866" cy="1361719"/>
          </a:xfrm>
          <a:prstGeom prst="rect">
            <a:avLst/>
          </a:prstGeom>
        </p:spPr>
        <p:txBody>
          <a:bodyPr lIns="0" tIns="0" rIns="0" bIns="0" rtlCol="0" anchor="t">
            <a:spAutoFit/>
          </a:bodyPr>
          <a:lstStyle/>
          <a:p>
            <a:pPr algn="ctr">
              <a:lnSpc>
                <a:spcPts val="11394"/>
              </a:lnSpc>
            </a:pPr>
            <a:r>
              <a:rPr lang="zh-CN" altLang="en-US" sz="8000" spc="507" dirty="0">
                <a:solidFill>
                  <a:srgbClr val="304370"/>
                </a:solidFill>
                <a:ea typeface="思源黑体 Heavy"/>
              </a:rPr>
              <a:t>人工智能在飞行仿真中的应用</a:t>
            </a:r>
            <a:endParaRPr lang="en-US" sz="8000" spc="507" dirty="0">
              <a:solidFill>
                <a:srgbClr val="304370"/>
              </a:solidFill>
              <a:ea typeface="思源黑体 Heavy"/>
            </a:endParaRPr>
          </a:p>
        </p:txBody>
      </p:sp>
      <p:pic>
        <p:nvPicPr>
          <p:cNvPr id="34" name="图片 33">
            <a:extLst>
              <a:ext uri="{FF2B5EF4-FFF2-40B4-BE49-F238E27FC236}">
                <a16:creationId xmlns:a16="http://schemas.microsoft.com/office/drawing/2014/main" id="{DAC8F842-6476-4F0D-8D67-B8EC2ABA50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2981" y="1982486"/>
            <a:ext cx="2552700" cy="2552700"/>
          </a:xfrm>
          <a:prstGeom prst="rect">
            <a:avLst/>
          </a:prstGeom>
        </p:spPr>
      </p:pic>
      <p:graphicFrame>
        <p:nvGraphicFramePr>
          <p:cNvPr id="36" name="表格 36">
            <a:extLst>
              <a:ext uri="{FF2B5EF4-FFF2-40B4-BE49-F238E27FC236}">
                <a16:creationId xmlns:a16="http://schemas.microsoft.com/office/drawing/2014/main" id="{88BB0723-7E7E-4285-B0ED-452696C29220}"/>
              </a:ext>
            </a:extLst>
          </p:cNvPr>
          <p:cNvGraphicFramePr>
            <a:graphicFrameLocks noGrp="1"/>
          </p:cNvGraphicFramePr>
          <p:nvPr>
            <p:extLst>
              <p:ext uri="{D42A27DB-BD31-4B8C-83A1-F6EECF244321}">
                <p14:modId xmlns:p14="http://schemas.microsoft.com/office/powerpoint/2010/main" val="2780105571"/>
              </p:ext>
            </p:extLst>
          </p:nvPr>
        </p:nvGraphicFramePr>
        <p:xfrm>
          <a:off x="3947016" y="6692837"/>
          <a:ext cx="4384469" cy="3108960"/>
        </p:xfrm>
        <a:graphic>
          <a:graphicData uri="http://schemas.openxmlformats.org/drawingml/2006/table">
            <a:tbl>
              <a:tblPr firstRow="1" bandRow="1">
                <a:tableStyleId>{5C22544A-7EE6-4342-B048-85BDC9FD1C3A}</a:tableStyleId>
              </a:tblPr>
              <a:tblGrid>
                <a:gridCol w="2257652">
                  <a:extLst>
                    <a:ext uri="{9D8B030D-6E8A-4147-A177-3AD203B41FA5}">
                      <a16:colId xmlns:a16="http://schemas.microsoft.com/office/drawing/2014/main" val="2912795657"/>
                    </a:ext>
                  </a:extLst>
                </a:gridCol>
                <a:gridCol w="2126817">
                  <a:extLst>
                    <a:ext uri="{9D8B030D-6E8A-4147-A177-3AD203B41FA5}">
                      <a16:colId xmlns:a16="http://schemas.microsoft.com/office/drawing/2014/main" val="1590675424"/>
                    </a:ext>
                  </a:extLst>
                </a:gridCol>
              </a:tblGrid>
              <a:tr h="504964">
                <a:tc row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小组成员：</a:t>
                      </a:r>
                      <a:endParaRPr lang="en-US" altLang="zh-CN" sz="2800" spc="359" dirty="0">
                        <a:solidFill>
                          <a:srgbClr val="304370"/>
                        </a:solidFill>
                        <a:latin typeface="思源黑体 Medium"/>
                        <a:ea typeface="思源黑体 Medium"/>
                      </a:endParaRPr>
                    </a:p>
                    <a:p>
                      <a:endParaRPr lang="zh-CN" alt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石芳瑜</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8155166"/>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周奥成</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4185486"/>
                  </a:ext>
                </a:extLst>
              </a:tr>
              <a:tr h="504964">
                <a:tc vMerge="1">
                  <a:txBody>
                    <a:bodyPr/>
                    <a:lstStyle/>
                    <a:p>
                      <a:endParaRPr lang="zh-CN" altLang="en-US" dirty="0"/>
                    </a:p>
                  </a:txBody>
                  <a:tcPr>
                    <a:solidFill>
                      <a:srgbClr val="EEF2F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kern="1200" spc="359" dirty="0">
                          <a:solidFill>
                            <a:srgbClr val="304370"/>
                          </a:solidFill>
                          <a:latin typeface="思源黑体 Medium"/>
                          <a:ea typeface="思源黑体 Medium"/>
                          <a:cs typeface="+mn-cs"/>
                        </a:rPr>
                        <a:t>赵一迪</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2656684"/>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朱俊帆</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2815875"/>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杨和鹭</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2434667"/>
                  </a:ext>
                </a:extLst>
              </a:tr>
              <a:tr h="504964">
                <a:tc vMerge="1">
                  <a:txBody>
                    <a:bodyPr/>
                    <a:lstStyle/>
                    <a:p>
                      <a:endParaRPr lang="zh-CN" altLang="en-US" dirty="0"/>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吴凡</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051052"/>
                  </a:ext>
                </a:extLst>
              </a:tr>
            </a:tbl>
          </a:graphicData>
        </a:graphic>
      </p:graphicFrame>
      <p:graphicFrame>
        <p:nvGraphicFramePr>
          <p:cNvPr id="39" name="表格 36">
            <a:extLst>
              <a:ext uri="{FF2B5EF4-FFF2-40B4-BE49-F238E27FC236}">
                <a16:creationId xmlns:a16="http://schemas.microsoft.com/office/drawing/2014/main" id="{07E312F5-E4B4-4F62-81DF-6190AA166C58}"/>
              </a:ext>
            </a:extLst>
          </p:cNvPr>
          <p:cNvGraphicFramePr>
            <a:graphicFrameLocks noGrp="1"/>
          </p:cNvGraphicFramePr>
          <p:nvPr>
            <p:extLst>
              <p:ext uri="{D42A27DB-BD31-4B8C-83A1-F6EECF244321}">
                <p14:modId xmlns:p14="http://schemas.microsoft.com/office/powerpoint/2010/main" val="2152009146"/>
              </p:ext>
            </p:extLst>
          </p:nvPr>
        </p:nvGraphicFramePr>
        <p:xfrm>
          <a:off x="11547618" y="6692837"/>
          <a:ext cx="4384469" cy="1036320"/>
        </p:xfrm>
        <a:graphic>
          <a:graphicData uri="http://schemas.openxmlformats.org/drawingml/2006/table">
            <a:tbl>
              <a:tblPr firstRow="1" bandRow="1">
                <a:tableStyleId>{5C22544A-7EE6-4342-B048-85BDC9FD1C3A}</a:tableStyleId>
              </a:tblPr>
              <a:tblGrid>
                <a:gridCol w="2257652">
                  <a:extLst>
                    <a:ext uri="{9D8B030D-6E8A-4147-A177-3AD203B41FA5}">
                      <a16:colId xmlns:a16="http://schemas.microsoft.com/office/drawing/2014/main" val="2912795657"/>
                    </a:ext>
                  </a:extLst>
                </a:gridCol>
                <a:gridCol w="2126817">
                  <a:extLst>
                    <a:ext uri="{9D8B030D-6E8A-4147-A177-3AD203B41FA5}">
                      <a16:colId xmlns:a16="http://schemas.microsoft.com/office/drawing/2014/main" val="1590675424"/>
                    </a:ext>
                  </a:extLst>
                </a:gridCol>
              </a:tblGrid>
              <a:tr h="378171">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指导老师：</a:t>
                      </a:r>
                      <a:endParaRPr lang="en-US" altLang="zh-CN" sz="2800" spc="359" dirty="0">
                        <a:solidFill>
                          <a:srgbClr val="304370"/>
                        </a:solidFill>
                        <a:latin typeface="思源黑体 Medium"/>
                        <a:ea typeface="思源黑体 Medium"/>
                      </a:endParaRPr>
                    </a:p>
                    <a:p>
                      <a:endParaRPr lang="zh-CN" alt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王江云</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8155166"/>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李妮</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4185486"/>
                  </a:ext>
                </a:extLst>
              </a:tr>
            </a:tbl>
          </a:graphicData>
        </a:graphic>
      </p:graphicFrame>
      <p:grpSp>
        <p:nvGrpSpPr>
          <p:cNvPr id="40" name="Group 16">
            <a:extLst>
              <a:ext uri="{FF2B5EF4-FFF2-40B4-BE49-F238E27FC236}">
                <a16:creationId xmlns:a16="http://schemas.microsoft.com/office/drawing/2014/main" id="{C3845E9B-03FE-41D4-BB5F-42F9262D559A}"/>
              </a:ext>
            </a:extLst>
          </p:cNvPr>
          <p:cNvGrpSpPr/>
          <p:nvPr/>
        </p:nvGrpSpPr>
        <p:grpSpPr>
          <a:xfrm>
            <a:off x="10744200" y="6730288"/>
            <a:ext cx="582938" cy="582938"/>
            <a:chOff x="0" y="0"/>
            <a:chExt cx="777251" cy="777251"/>
          </a:xfrm>
        </p:grpSpPr>
        <p:grpSp>
          <p:nvGrpSpPr>
            <p:cNvPr id="41" name="Group 17">
              <a:extLst>
                <a:ext uri="{FF2B5EF4-FFF2-40B4-BE49-F238E27FC236}">
                  <a16:creationId xmlns:a16="http://schemas.microsoft.com/office/drawing/2014/main" id="{ED3C99D6-3C3D-49AF-94CB-A49BA7E2390B}"/>
                </a:ext>
              </a:extLst>
            </p:cNvPr>
            <p:cNvGrpSpPr/>
            <p:nvPr/>
          </p:nvGrpSpPr>
          <p:grpSpPr>
            <a:xfrm>
              <a:off x="0" y="0"/>
              <a:ext cx="777251" cy="777251"/>
              <a:chOff x="0" y="0"/>
              <a:chExt cx="812800" cy="812800"/>
            </a:xfrm>
          </p:grpSpPr>
          <p:sp>
            <p:nvSpPr>
              <p:cNvPr id="43" name="Freeform 18">
                <a:extLst>
                  <a:ext uri="{FF2B5EF4-FFF2-40B4-BE49-F238E27FC236}">
                    <a16:creationId xmlns:a16="http://schemas.microsoft.com/office/drawing/2014/main" id="{C757A093-605E-4D84-9FCB-E70DD0B8EF6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4370"/>
              </a:solidFill>
            </p:spPr>
          </p:sp>
          <p:sp>
            <p:nvSpPr>
              <p:cNvPr id="44" name="TextBox 19">
                <a:extLst>
                  <a:ext uri="{FF2B5EF4-FFF2-40B4-BE49-F238E27FC236}">
                    <a16:creationId xmlns:a16="http://schemas.microsoft.com/office/drawing/2014/main" id="{ED6B7DC7-F8CC-45FB-B8A4-98F895A3C79A}"/>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42" name="Freeform 20">
              <a:extLst>
                <a:ext uri="{FF2B5EF4-FFF2-40B4-BE49-F238E27FC236}">
                  <a16:creationId xmlns:a16="http://schemas.microsoft.com/office/drawing/2014/main" id="{55DEC924-6AC7-4E96-99B3-673F801836B2}"/>
                </a:ext>
              </a:extLst>
            </p:cNvPr>
            <p:cNvSpPr/>
            <p:nvPr/>
          </p:nvSpPr>
          <p:spPr>
            <a:xfrm>
              <a:off x="142581" y="219024"/>
              <a:ext cx="492089" cy="364603"/>
            </a:xfrm>
            <a:custGeom>
              <a:avLst/>
              <a:gdLst/>
              <a:ahLst/>
              <a:cxnLst/>
              <a:rect l="l" t="t" r="r" b="b"/>
              <a:pathLst>
                <a:path w="492089" h="364603">
                  <a:moveTo>
                    <a:pt x="0" y="0"/>
                  </a:moveTo>
                  <a:lnTo>
                    <a:pt x="492089" y="0"/>
                  </a:lnTo>
                  <a:lnTo>
                    <a:pt x="492089" y="364603"/>
                  </a:lnTo>
                  <a:lnTo>
                    <a:pt x="0" y="3646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grpSp>
        <p:nvGrpSpPr>
          <p:cNvPr id="45" name="Group 22">
            <a:extLst>
              <a:ext uri="{FF2B5EF4-FFF2-40B4-BE49-F238E27FC236}">
                <a16:creationId xmlns:a16="http://schemas.microsoft.com/office/drawing/2014/main" id="{762E1B71-AD86-4C03-98B9-D71933CA76E7}"/>
              </a:ext>
            </a:extLst>
          </p:cNvPr>
          <p:cNvGrpSpPr/>
          <p:nvPr/>
        </p:nvGrpSpPr>
        <p:grpSpPr>
          <a:xfrm>
            <a:off x="3312829" y="6706705"/>
            <a:ext cx="582938" cy="582938"/>
            <a:chOff x="0" y="0"/>
            <a:chExt cx="777251" cy="777251"/>
          </a:xfrm>
        </p:grpSpPr>
        <p:grpSp>
          <p:nvGrpSpPr>
            <p:cNvPr id="46" name="Group 23">
              <a:extLst>
                <a:ext uri="{FF2B5EF4-FFF2-40B4-BE49-F238E27FC236}">
                  <a16:creationId xmlns:a16="http://schemas.microsoft.com/office/drawing/2014/main" id="{32C5FCA8-0BF5-41FC-9DF6-70E1B05E5D8D}"/>
                </a:ext>
              </a:extLst>
            </p:cNvPr>
            <p:cNvGrpSpPr/>
            <p:nvPr/>
          </p:nvGrpSpPr>
          <p:grpSpPr>
            <a:xfrm>
              <a:off x="0" y="0"/>
              <a:ext cx="777251" cy="777251"/>
              <a:chOff x="0" y="0"/>
              <a:chExt cx="812800" cy="812800"/>
            </a:xfrm>
          </p:grpSpPr>
          <p:sp>
            <p:nvSpPr>
              <p:cNvPr id="48" name="Freeform 24">
                <a:extLst>
                  <a:ext uri="{FF2B5EF4-FFF2-40B4-BE49-F238E27FC236}">
                    <a16:creationId xmlns:a16="http://schemas.microsoft.com/office/drawing/2014/main" id="{3138A681-186F-4439-9A3F-9F67966E93C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4370"/>
              </a:solidFill>
            </p:spPr>
          </p:sp>
          <p:sp>
            <p:nvSpPr>
              <p:cNvPr id="49" name="TextBox 25">
                <a:extLst>
                  <a:ext uri="{FF2B5EF4-FFF2-40B4-BE49-F238E27FC236}">
                    <a16:creationId xmlns:a16="http://schemas.microsoft.com/office/drawing/2014/main" id="{B664A099-6229-4C16-B8F2-59792C685058}"/>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47" name="Freeform 26">
              <a:extLst>
                <a:ext uri="{FF2B5EF4-FFF2-40B4-BE49-F238E27FC236}">
                  <a16:creationId xmlns:a16="http://schemas.microsoft.com/office/drawing/2014/main" id="{DCE91501-8593-4519-9359-32DF563A752A}"/>
                </a:ext>
              </a:extLst>
            </p:cNvPr>
            <p:cNvSpPr/>
            <p:nvPr/>
          </p:nvSpPr>
          <p:spPr>
            <a:xfrm>
              <a:off x="229577" y="200533"/>
              <a:ext cx="318097" cy="376184"/>
            </a:xfrm>
            <a:custGeom>
              <a:avLst/>
              <a:gdLst/>
              <a:ahLst/>
              <a:cxnLst/>
              <a:rect l="l" t="t" r="r" b="b"/>
              <a:pathLst>
                <a:path w="318097" h="376184">
                  <a:moveTo>
                    <a:pt x="0" y="0"/>
                  </a:moveTo>
                  <a:lnTo>
                    <a:pt x="318097" y="0"/>
                  </a:lnTo>
                  <a:lnTo>
                    <a:pt x="318097" y="376185"/>
                  </a:lnTo>
                  <a:lnTo>
                    <a:pt x="0" y="3761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50" name="日期占位符 49">
            <a:extLst>
              <a:ext uri="{FF2B5EF4-FFF2-40B4-BE49-F238E27FC236}">
                <a16:creationId xmlns:a16="http://schemas.microsoft.com/office/drawing/2014/main" id="{02554946-0B09-4788-A443-00A0D491B55A}"/>
              </a:ext>
            </a:extLst>
          </p:cNvPr>
          <p:cNvSpPr>
            <a:spLocks noGrp="1"/>
          </p:cNvSpPr>
          <p:nvPr>
            <p:ph type="dt" sz="half" idx="10"/>
          </p:nvPr>
        </p:nvSpPr>
        <p:spPr>
          <a:xfrm>
            <a:off x="8003852" y="9802630"/>
            <a:ext cx="2133600" cy="365125"/>
          </a:xfrm>
        </p:spPr>
        <p:txBody>
          <a:bodyPr/>
          <a:lstStyle/>
          <a:p>
            <a:fld id="{29A65B7D-058B-4435-928B-DD7FAC7E0D5B}" type="datetime1">
              <a:rPr lang="zh-CN" altLang="en-US" sz="2800" smtClean="0">
                <a:solidFill>
                  <a:schemeClr val="tx2">
                    <a:lumMod val="75000"/>
                  </a:schemeClr>
                </a:solidFill>
              </a:rPr>
              <a:t>2023/12/4</a:t>
            </a:fld>
            <a:endParaRPr lang="en-US" dirty="0">
              <a:solidFill>
                <a:schemeClr val="tx2">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5.</a:t>
            </a:r>
            <a:r>
              <a:rPr lang="zh-CN" altLang="en-US" sz="3100" spc="310" dirty="0">
                <a:solidFill>
                  <a:srgbClr val="003070"/>
                </a:solidFill>
                <a:latin typeface="思源黑体 Bold"/>
                <a:ea typeface="思源黑体 Bold"/>
              </a:rPr>
              <a:t>基于人工智能的飞行模拟器大脑模型构建</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4DF1EF22-ECD5-406B-A4D3-0474C13DD364}"/>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813D4F41-92A5-4B5B-BE63-C5C1834F3F16}"/>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0A2F5A02-7839-4143-A3CC-60A232C332A3}"/>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1FD1FF67-97F1-47C8-A9C8-77DE15AD4007}"/>
              </a:ext>
            </a:extLst>
          </p:cNvPr>
          <p:cNvGrpSpPr/>
          <p:nvPr/>
        </p:nvGrpSpPr>
        <p:grpSpPr>
          <a:xfrm>
            <a:off x="4195556" y="4507073"/>
            <a:ext cx="223636" cy="1591772"/>
            <a:chOff x="0" y="0"/>
            <a:chExt cx="53411" cy="512804"/>
          </a:xfrm>
        </p:grpSpPr>
        <p:sp>
          <p:nvSpPr>
            <p:cNvPr id="51" name="Freeform 33">
              <a:extLst>
                <a:ext uri="{FF2B5EF4-FFF2-40B4-BE49-F238E27FC236}">
                  <a16:creationId xmlns:a16="http://schemas.microsoft.com/office/drawing/2014/main" id="{19B7FA88-1E4E-47E8-A599-9FD1B830DB1E}"/>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E028A4A8-68D5-4D5F-AB34-B039A5BE272F}"/>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A43BBBC9-8A7C-4F40-8FBF-859287CD4E1F}"/>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B6B62BE6-1DB9-43CB-80A3-0F23BB2A2B88}"/>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0DA9F727-53A5-4539-97E5-56B2FB1CB0D3}"/>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5161AEEA-A03E-4340-84E5-51502A33F5A4}"/>
              </a:ext>
            </a:extLst>
          </p:cNvPr>
          <p:cNvGrpSpPr/>
          <p:nvPr/>
        </p:nvGrpSpPr>
        <p:grpSpPr>
          <a:xfrm>
            <a:off x="4419193" y="4507073"/>
            <a:ext cx="12183656" cy="1591772"/>
            <a:chOff x="0" y="0"/>
            <a:chExt cx="2909801" cy="512804"/>
          </a:xfrm>
        </p:grpSpPr>
        <p:sp>
          <p:nvSpPr>
            <p:cNvPr id="57" name="Freeform 39">
              <a:extLst>
                <a:ext uri="{FF2B5EF4-FFF2-40B4-BE49-F238E27FC236}">
                  <a16:creationId xmlns:a16="http://schemas.microsoft.com/office/drawing/2014/main" id="{BC9FEE7E-D53F-48A7-A0B7-3C46930820A5}"/>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1EAB7963-0D08-4C24-844D-17B231CB322B}"/>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38740ABE-269D-4E6A-97FE-DAF2B88B0849}"/>
              </a:ext>
            </a:extLst>
          </p:cNvPr>
          <p:cNvGrpSpPr/>
          <p:nvPr/>
        </p:nvGrpSpPr>
        <p:grpSpPr>
          <a:xfrm>
            <a:off x="4195556" y="6356874"/>
            <a:ext cx="223636" cy="3044750"/>
            <a:chOff x="0" y="0"/>
            <a:chExt cx="53411" cy="512804"/>
          </a:xfrm>
        </p:grpSpPr>
        <p:sp>
          <p:nvSpPr>
            <p:cNvPr id="60" name="Freeform 42">
              <a:extLst>
                <a:ext uri="{FF2B5EF4-FFF2-40B4-BE49-F238E27FC236}">
                  <a16:creationId xmlns:a16="http://schemas.microsoft.com/office/drawing/2014/main" id="{339033C2-5740-44AF-8A3F-7F7EF5231D40}"/>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7C1D2DE6-6584-4791-81B8-7F2D9802C485}"/>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8E498C98-EBB2-4AA1-99A7-328B0136B128}"/>
              </a:ext>
            </a:extLst>
          </p:cNvPr>
          <p:cNvGrpSpPr/>
          <p:nvPr/>
        </p:nvGrpSpPr>
        <p:grpSpPr>
          <a:xfrm>
            <a:off x="4419193" y="6356873"/>
            <a:ext cx="12235198" cy="3044751"/>
            <a:chOff x="0" y="0"/>
            <a:chExt cx="2909801" cy="512804"/>
          </a:xfrm>
        </p:grpSpPr>
        <p:sp>
          <p:nvSpPr>
            <p:cNvPr id="63" name="Freeform 45">
              <a:extLst>
                <a:ext uri="{FF2B5EF4-FFF2-40B4-BE49-F238E27FC236}">
                  <a16:creationId xmlns:a16="http://schemas.microsoft.com/office/drawing/2014/main" id="{8BBEADF9-7A93-43C1-B801-CEB9E4EA875F}"/>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FD6D0D13-E0C0-425B-89A3-79EF6EA155B6}"/>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9CE984F5-EA0E-4D87-B959-816287F2A34A}"/>
              </a:ext>
            </a:extLst>
          </p:cNvPr>
          <p:cNvSpPr txBox="1"/>
          <p:nvPr/>
        </p:nvSpPr>
        <p:spPr>
          <a:xfrm>
            <a:off x="4741986" y="3028252"/>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本文介绍了基于人工智能的飞行模拟器大脑模型的构建。该模型利用</a:t>
            </a:r>
            <a:r>
              <a:rPr lang="zh-CN" altLang="en-US" sz="2000" spc="159" dirty="0">
                <a:solidFill>
                  <a:schemeClr val="accent1"/>
                </a:solidFill>
                <a:latin typeface="思源黑体"/>
                <a:ea typeface="思源黑体"/>
              </a:rPr>
              <a:t>知识图谱</a:t>
            </a:r>
            <a:r>
              <a:rPr lang="zh-CN" altLang="en-US" sz="2000" spc="159" dirty="0">
                <a:solidFill>
                  <a:srgbClr val="000000"/>
                </a:solidFill>
                <a:latin typeface="思源黑体"/>
                <a:ea typeface="思源黑体"/>
              </a:rPr>
              <a:t>和</a:t>
            </a:r>
            <a:r>
              <a:rPr lang="zh-CN" altLang="en-US" sz="2000" spc="159" dirty="0">
                <a:solidFill>
                  <a:schemeClr val="accent1"/>
                </a:solidFill>
                <a:latin typeface="思源黑体"/>
                <a:ea typeface="思源黑体"/>
              </a:rPr>
              <a:t>智能化技术</a:t>
            </a:r>
            <a:r>
              <a:rPr lang="zh-CN" altLang="en-US" sz="2000" spc="159" dirty="0">
                <a:solidFill>
                  <a:srgbClr val="000000"/>
                </a:solidFill>
                <a:latin typeface="思源黑体"/>
                <a:ea typeface="思源黑体"/>
              </a:rPr>
              <a:t>，通过融合多种数据和知识，实现对飞行模拟器的智能化发展。</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B24CB903-F3AD-4419-8213-01834B6964B2}"/>
              </a:ext>
            </a:extLst>
          </p:cNvPr>
          <p:cNvSpPr txBox="1"/>
          <p:nvPr/>
        </p:nvSpPr>
        <p:spPr>
          <a:xfrm>
            <a:off x="4741986" y="5273393"/>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通过构建大脑模型来提升模拟器的智能化水平，可以有效解决模拟训练中的问题，并推动模拟器的系统化和体系化建设。</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E45C379D-AB0C-47CD-A61B-9ABB6480AC5D}"/>
              </a:ext>
            </a:extLst>
          </p:cNvPr>
          <p:cNvSpPr txBox="1"/>
          <p:nvPr/>
        </p:nvSpPr>
        <p:spPr>
          <a:xfrm>
            <a:off x="4741986" y="6980718"/>
            <a:ext cx="11412195" cy="2311851"/>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发展趋势：通过</a:t>
            </a:r>
            <a:r>
              <a:rPr lang="zh-CN" altLang="en-US" sz="2000" spc="159" dirty="0">
                <a:solidFill>
                  <a:schemeClr val="accent1"/>
                </a:solidFill>
                <a:latin typeface="思源黑体"/>
                <a:ea typeface="思源黑体"/>
              </a:rPr>
              <a:t>人工智能技术</a:t>
            </a:r>
            <a:r>
              <a:rPr lang="zh-CN" altLang="en-US" sz="2000" spc="159" dirty="0">
                <a:solidFill>
                  <a:srgbClr val="000000"/>
                </a:solidFill>
                <a:latin typeface="思源黑体"/>
                <a:ea typeface="思源黑体"/>
              </a:rPr>
              <a:t>，提升模拟器的智能化水平，实现</a:t>
            </a:r>
            <a:r>
              <a:rPr lang="zh-CN" altLang="en-US" sz="2000" spc="159" dirty="0">
                <a:solidFill>
                  <a:schemeClr val="accent1"/>
                </a:solidFill>
                <a:latin typeface="思源黑体"/>
                <a:ea typeface="思源黑体"/>
              </a:rPr>
              <a:t>模拟器的系统化、体系化建设</a:t>
            </a:r>
            <a:r>
              <a:rPr lang="zh-CN" altLang="en-US" sz="2000" spc="159" dirty="0">
                <a:solidFill>
                  <a:srgbClr val="000000"/>
                </a:solidFill>
                <a:latin typeface="思源黑体"/>
                <a:ea typeface="思源黑体"/>
              </a:rPr>
              <a:t>；利用</a:t>
            </a:r>
            <a:r>
              <a:rPr lang="zh-CN" altLang="en-US" sz="2000" spc="159" dirty="0">
                <a:solidFill>
                  <a:schemeClr val="accent1"/>
                </a:solidFill>
                <a:latin typeface="思源黑体"/>
                <a:ea typeface="思源黑体"/>
              </a:rPr>
              <a:t>大数据技术</a:t>
            </a:r>
            <a:r>
              <a:rPr lang="zh-CN" altLang="en-US" sz="2000" spc="159" dirty="0">
                <a:solidFill>
                  <a:srgbClr val="000000"/>
                </a:solidFill>
                <a:latin typeface="思源黑体"/>
                <a:ea typeface="思源黑体"/>
              </a:rPr>
              <a:t>构建云群体智能子系统，加强</a:t>
            </a:r>
            <a:r>
              <a:rPr lang="zh-CN" altLang="en-US" sz="2000" spc="159" dirty="0">
                <a:solidFill>
                  <a:schemeClr val="accent1"/>
                </a:solidFill>
                <a:latin typeface="思源黑体"/>
                <a:ea typeface="思源黑体"/>
              </a:rPr>
              <a:t>多群体知识的利用和促进群体智能的涌现</a:t>
            </a:r>
            <a:r>
              <a:rPr lang="zh-CN" altLang="en-US" sz="2000" spc="159" dirty="0">
                <a:solidFill>
                  <a:srgbClr val="000000"/>
                </a:solidFill>
                <a:latin typeface="思源黑体"/>
                <a:ea typeface="思源黑体"/>
              </a:rPr>
              <a:t>。</a:t>
            </a:r>
            <a:endParaRPr lang="en-US" altLang="zh-CN" sz="2000" spc="159" dirty="0">
              <a:solidFill>
                <a:srgbClr val="000000"/>
              </a:solidFill>
              <a:latin typeface="思源黑体"/>
              <a:ea typeface="思源黑体"/>
            </a:endParaRPr>
          </a:p>
          <a:p>
            <a:pPr>
              <a:lnSpc>
                <a:spcPts val="2559"/>
              </a:lnSpc>
            </a:pPr>
            <a:r>
              <a:rPr lang="zh-CN" altLang="en-US" sz="2000" spc="159" dirty="0">
                <a:solidFill>
                  <a:srgbClr val="000000"/>
                </a:solidFill>
                <a:latin typeface="思源黑体"/>
                <a:ea typeface="思源黑体"/>
              </a:rPr>
              <a:t>应用前景有：</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1)</a:t>
            </a:r>
            <a:r>
              <a:rPr lang="zh-CN" altLang="en-US" sz="2000" spc="159" dirty="0">
                <a:solidFill>
                  <a:srgbClr val="000000"/>
                </a:solidFill>
                <a:latin typeface="思源黑体"/>
                <a:ea typeface="思源黑体"/>
              </a:rPr>
              <a:t>模拟器智能化：模拟更真实的飞行环境和情境，提供更准确的训练和评估。</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2)</a:t>
            </a:r>
            <a:r>
              <a:rPr lang="zh-CN" altLang="en-US" sz="2000" spc="159" dirty="0">
                <a:solidFill>
                  <a:srgbClr val="000000"/>
                </a:solidFill>
                <a:latin typeface="思源黑体"/>
                <a:ea typeface="思源黑体"/>
              </a:rPr>
              <a:t>构建飞行模拟器的大脑模型，进一步完善和拓展模拟器的各方面功能，实现模拟器系统化和体系化建设。</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3)</a:t>
            </a:r>
            <a:r>
              <a:rPr lang="zh-CN" altLang="en-US" sz="2000" spc="159" dirty="0">
                <a:solidFill>
                  <a:srgbClr val="000000"/>
                </a:solidFill>
                <a:latin typeface="思源黑体"/>
                <a:ea typeface="思源黑体"/>
              </a:rPr>
              <a:t>解决模拟训练中的问题，提高训练效果和效率。</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6DBC31E2-41BF-471F-AAE6-CB4567AA85AD}"/>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58812C50-930E-4590-AF01-976F4128091F}"/>
              </a:ext>
            </a:extLst>
          </p:cNvPr>
          <p:cNvSpPr txBox="1"/>
          <p:nvPr/>
        </p:nvSpPr>
        <p:spPr>
          <a:xfrm>
            <a:off x="4741986" y="4650240"/>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35549238-ED7F-441F-95B6-48A4A2844F85}"/>
              </a:ext>
            </a:extLst>
          </p:cNvPr>
          <p:cNvSpPr txBox="1"/>
          <p:nvPr/>
        </p:nvSpPr>
        <p:spPr>
          <a:xfrm>
            <a:off x="4741986" y="6499966"/>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47645119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6.</a:t>
            </a:r>
            <a:r>
              <a:rPr lang="zh-CN" altLang="en-US" sz="3100" spc="310" dirty="0">
                <a:solidFill>
                  <a:srgbClr val="003070"/>
                </a:solidFill>
                <a:latin typeface="思源黑体 Bold"/>
                <a:ea typeface="思源黑体 Bold"/>
              </a:rPr>
              <a:t>基于深度学习的飞行流场建模方法</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FB9BA792-32BC-4619-9551-B035F60404DA}"/>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9A350F65-BB90-44F1-B0AA-88A7120FBDF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3FC890ED-2296-420C-A62F-D260BCF24E95}"/>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23218B05-54BE-4CEB-90B9-C6B56CE8EADC}"/>
              </a:ext>
            </a:extLst>
          </p:cNvPr>
          <p:cNvGrpSpPr/>
          <p:nvPr/>
        </p:nvGrpSpPr>
        <p:grpSpPr>
          <a:xfrm>
            <a:off x="4195556" y="4507072"/>
            <a:ext cx="223636" cy="2147167"/>
            <a:chOff x="0" y="0"/>
            <a:chExt cx="53411" cy="512804"/>
          </a:xfrm>
        </p:grpSpPr>
        <p:sp>
          <p:nvSpPr>
            <p:cNvPr id="51" name="Freeform 33">
              <a:extLst>
                <a:ext uri="{FF2B5EF4-FFF2-40B4-BE49-F238E27FC236}">
                  <a16:creationId xmlns:a16="http://schemas.microsoft.com/office/drawing/2014/main" id="{3D675314-2AC6-44D3-B4D8-0037BF19482C}"/>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C0D64DE6-C09D-4761-9015-3C728FA1B020}"/>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E28D3029-A26A-4A23-909C-A9D1A1A7C07A}"/>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32C00066-01E5-4F9F-A0EF-C7A4538E5FDC}"/>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FFCDF50A-52D3-44FE-B98D-50A79EB02811}"/>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BD14C96B-929D-4ED1-8AD5-BABF1E5AD15A}"/>
              </a:ext>
            </a:extLst>
          </p:cNvPr>
          <p:cNvGrpSpPr/>
          <p:nvPr/>
        </p:nvGrpSpPr>
        <p:grpSpPr>
          <a:xfrm>
            <a:off x="4419193" y="4507072"/>
            <a:ext cx="12183656" cy="2147167"/>
            <a:chOff x="0" y="0"/>
            <a:chExt cx="2909801" cy="512804"/>
          </a:xfrm>
        </p:grpSpPr>
        <p:sp>
          <p:nvSpPr>
            <p:cNvPr id="57" name="Freeform 39">
              <a:extLst>
                <a:ext uri="{FF2B5EF4-FFF2-40B4-BE49-F238E27FC236}">
                  <a16:creationId xmlns:a16="http://schemas.microsoft.com/office/drawing/2014/main" id="{218B9E06-4B8D-4617-ACC3-956B74215C29}"/>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26A2FED2-027A-4426-925D-F6A0AFBF3600}"/>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97AEB242-D535-4750-B2B0-5CE2F80D95F6}"/>
              </a:ext>
            </a:extLst>
          </p:cNvPr>
          <p:cNvGrpSpPr/>
          <p:nvPr/>
        </p:nvGrpSpPr>
        <p:grpSpPr>
          <a:xfrm>
            <a:off x="4195556" y="6820282"/>
            <a:ext cx="223636" cy="2147167"/>
            <a:chOff x="0" y="0"/>
            <a:chExt cx="53411" cy="512804"/>
          </a:xfrm>
        </p:grpSpPr>
        <p:sp>
          <p:nvSpPr>
            <p:cNvPr id="60" name="Freeform 42">
              <a:extLst>
                <a:ext uri="{FF2B5EF4-FFF2-40B4-BE49-F238E27FC236}">
                  <a16:creationId xmlns:a16="http://schemas.microsoft.com/office/drawing/2014/main" id="{BEAE7AD7-1003-408C-8E4F-EB6AA8BBAB0F}"/>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470D1343-D69C-4DBF-8FB2-0C0D215697B6}"/>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45743CC4-57F6-4826-82B7-6772FFB03FD2}"/>
              </a:ext>
            </a:extLst>
          </p:cNvPr>
          <p:cNvGrpSpPr/>
          <p:nvPr/>
        </p:nvGrpSpPr>
        <p:grpSpPr>
          <a:xfrm>
            <a:off x="4419193" y="6820282"/>
            <a:ext cx="12183656" cy="2147167"/>
            <a:chOff x="0" y="0"/>
            <a:chExt cx="2909801" cy="512804"/>
          </a:xfrm>
        </p:grpSpPr>
        <p:sp>
          <p:nvSpPr>
            <p:cNvPr id="63" name="Freeform 45">
              <a:extLst>
                <a:ext uri="{FF2B5EF4-FFF2-40B4-BE49-F238E27FC236}">
                  <a16:creationId xmlns:a16="http://schemas.microsoft.com/office/drawing/2014/main" id="{6C487C16-60BE-4930-9F40-E2677D36E3E3}"/>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6A0CACEB-F7DC-4FEA-A5B9-F781B0A5DB5D}"/>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91C2682A-20A4-4F57-92F5-AC2A3E68B88B}"/>
              </a:ext>
            </a:extLst>
          </p:cNvPr>
          <p:cNvSpPr txBox="1"/>
          <p:nvPr/>
        </p:nvSpPr>
        <p:spPr>
          <a:xfrm>
            <a:off x="4741986" y="302825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受油机头波的建模是进行空中加油仿真场景建模的重要部分，本文在使用计算流体力学对头波进行仿真的基础上构建了一套深度学习神经网络对仿真结果进行拟合，以满足飞行仿真过程中实时性与快速性的要求。</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104F1615-EC5D-4AB9-853D-5A5C68F15375}"/>
              </a:ext>
            </a:extLst>
          </p:cNvPr>
          <p:cNvSpPr txBox="1"/>
          <p:nvPr/>
        </p:nvSpPr>
        <p:spPr>
          <a:xfrm>
            <a:off x="4741986" y="5330030"/>
            <a:ext cx="11412195" cy="978153"/>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本文利用神经网络强大的非线性表达能力，通过</a:t>
            </a:r>
            <a:r>
              <a:rPr lang="zh-CN" altLang="en-US" sz="2000" spc="159" dirty="0">
                <a:solidFill>
                  <a:schemeClr val="accent1"/>
                </a:solidFill>
                <a:latin typeface="思源黑体"/>
                <a:ea typeface="思源黑体"/>
              </a:rPr>
              <a:t>构建全连接神经网络</a:t>
            </a:r>
            <a:r>
              <a:rPr lang="zh-CN" altLang="en-US" sz="2000" spc="159" dirty="0">
                <a:solidFill>
                  <a:srgbClr val="000000"/>
                </a:solidFill>
                <a:latin typeface="思源黑体"/>
                <a:ea typeface="思源黑体"/>
              </a:rPr>
              <a:t>的方式对</a:t>
            </a:r>
            <a:r>
              <a:rPr lang="en-US" altLang="zh-CN" sz="2000" spc="159" dirty="0">
                <a:solidFill>
                  <a:srgbClr val="000000"/>
                </a:solidFill>
                <a:latin typeface="思源黑体"/>
                <a:ea typeface="思源黑体"/>
              </a:rPr>
              <a:t>CFD</a:t>
            </a:r>
            <a:r>
              <a:rPr lang="zh-CN" altLang="en-US" sz="2000" spc="159" dirty="0">
                <a:solidFill>
                  <a:srgbClr val="000000"/>
                </a:solidFill>
                <a:latin typeface="思源黑体"/>
                <a:ea typeface="思源黑体"/>
              </a:rPr>
              <a:t>结果进行拟合，在</a:t>
            </a:r>
            <a:r>
              <a:rPr lang="zh-CN" altLang="en-US" sz="2000" spc="159" dirty="0">
                <a:solidFill>
                  <a:schemeClr val="accent1"/>
                </a:solidFill>
                <a:latin typeface="思源黑体"/>
                <a:ea typeface="思源黑体"/>
              </a:rPr>
              <a:t>保证拟合精度</a:t>
            </a:r>
            <a:r>
              <a:rPr lang="zh-CN" altLang="en-US" sz="2000" spc="159" dirty="0">
                <a:solidFill>
                  <a:srgbClr val="000000"/>
                </a:solidFill>
                <a:latin typeface="思源黑体"/>
                <a:ea typeface="思源黑体"/>
              </a:rPr>
              <a:t>的同时</a:t>
            </a:r>
            <a:r>
              <a:rPr lang="zh-CN" altLang="en-US" sz="2000" spc="159" dirty="0">
                <a:solidFill>
                  <a:schemeClr val="accent1"/>
                </a:solidFill>
                <a:latin typeface="思源黑体"/>
                <a:ea typeface="思源黑体"/>
              </a:rPr>
              <a:t>降低了头波模型的数据量</a:t>
            </a:r>
            <a:r>
              <a:rPr lang="zh-CN" altLang="en-US" sz="2000" spc="159" dirty="0">
                <a:solidFill>
                  <a:srgbClr val="000000"/>
                </a:solidFill>
                <a:latin typeface="思源黑体"/>
                <a:ea typeface="思源黑体"/>
              </a:rPr>
              <a:t>，以达到能够参与飞行制导与控制仿真的过程中的目的。</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C28A7E13-32B6-4C93-9163-E2880080ABBA}"/>
              </a:ext>
            </a:extLst>
          </p:cNvPr>
          <p:cNvSpPr txBox="1"/>
          <p:nvPr/>
        </p:nvSpPr>
        <p:spPr>
          <a:xfrm>
            <a:off x="4741986" y="7517113"/>
            <a:ext cx="11412195" cy="131157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本文提出了一种基于深度学习及神经网络的新颖的流场建模及拟合方法，在该方法基础上还可以引入形如</a:t>
            </a:r>
            <a:r>
              <a:rPr lang="en-US" altLang="zh-CN" sz="2000" spc="159" dirty="0">
                <a:solidFill>
                  <a:srgbClr val="000000"/>
                </a:solidFill>
                <a:latin typeface="思源黑体"/>
                <a:ea typeface="思源黑体"/>
              </a:rPr>
              <a:t>LSTM</a:t>
            </a:r>
            <a:r>
              <a:rPr lang="zh-CN" altLang="en-US" sz="2000" spc="159" dirty="0">
                <a:solidFill>
                  <a:srgbClr val="000000"/>
                </a:solidFill>
                <a:latin typeface="思源黑体"/>
                <a:ea typeface="思源黑体"/>
              </a:rPr>
              <a:t>、</a:t>
            </a:r>
            <a:r>
              <a:rPr lang="en-US" altLang="zh-CN" sz="2000" spc="159" dirty="0">
                <a:solidFill>
                  <a:srgbClr val="000000"/>
                </a:solidFill>
                <a:latin typeface="思源黑体"/>
                <a:ea typeface="思源黑体"/>
              </a:rPr>
              <a:t>GRU</a:t>
            </a:r>
            <a:r>
              <a:rPr lang="zh-CN" altLang="en-US" sz="2000" spc="159" dirty="0">
                <a:solidFill>
                  <a:srgbClr val="000000"/>
                </a:solidFill>
                <a:latin typeface="思源黑体"/>
                <a:ea typeface="思源黑体"/>
              </a:rPr>
              <a:t>等能够处理时间序列的网络单元，以实现对流场时变特性的拟合。可能的应用场景：</a:t>
            </a:r>
            <a:r>
              <a:rPr lang="en-US" altLang="zh-CN" sz="2000" spc="159" dirty="0">
                <a:solidFill>
                  <a:srgbClr val="000000"/>
                </a:solidFill>
                <a:latin typeface="思源黑体"/>
                <a:ea typeface="思源黑体"/>
              </a:rPr>
              <a:t>1</a:t>
            </a:r>
            <a:r>
              <a:rPr lang="zh-CN" altLang="en-US" sz="2000" spc="159" dirty="0">
                <a:solidFill>
                  <a:srgbClr val="000000"/>
                </a:solidFill>
                <a:latin typeface="思源黑体"/>
                <a:ea typeface="思源黑体"/>
              </a:rPr>
              <a:t>）</a:t>
            </a:r>
            <a:r>
              <a:rPr lang="zh-CN" altLang="en-US" sz="2000" spc="159" dirty="0">
                <a:solidFill>
                  <a:schemeClr val="accent1"/>
                </a:solidFill>
                <a:latin typeface="思源黑体"/>
                <a:ea typeface="思源黑体"/>
              </a:rPr>
              <a:t>空中加油场景气流场建模</a:t>
            </a:r>
            <a:r>
              <a:rPr lang="zh-CN" altLang="en-US" sz="2000" spc="159" dirty="0">
                <a:latin typeface="思源黑体"/>
                <a:ea typeface="思源黑体"/>
              </a:rPr>
              <a:t>；</a:t>
            </a:r>
            <a:r>
              <a:rPr lang="en-US" altLang="zh-CN" sz="2000" spc="159" dirty="0">
                <a:solidFill>
                  <a:srgbClr val="000000"/>
                </a:solidFill>
                <a:latin typeface="思源黑体"/>
                <a:ea typeface="思源黑体"/>
              </a:rPr>
              <a:t>2</a:t>
            </a:r>
            <a:r>
              <a:rPr lang="zh-CN" altLang="en-US" sz="2000" spc="159" dirty="0">
                <a:solidFill>
                  <a:srgbClr val="000000"/>
                </a:solidFill>
                <a:latin typeface="思源黑体"/>
                <a:ea typeface="思源黑体"/>
              </a:rPr>
              <a:t>）</a:t>
            </a:r>
            <a:r>
              <a:rPr lang="zh-CN" altLang="en-US" sz="2000" spc="159" dirty="0">
                <a:solidFill>
                  <a:schemeClr val="accent1"/>
                </a:solidFill>
                <a:latin typeface="思源黑体"/>
                <a:ea typeface="思源黑体"/>
              </a:rPr>
              <a:t>舰载机着舰航母尾流场建模</a:t>
            </a:r>
            <a:r>
              <a:rPr lang="zh-CN" altLang="en-US" sz="2000" spc="159" dirty="0">
                <a:latin typeface="思源黑体"/>
                <a:ea typeface="思源黑体"/>
              </a:rPr>
              <a:t>；</a:t>
            </a:r>
            <a:r>
              <a:rPr lang="en-US" altLang="zh-CN" sz="2000" spc="159" dirty="0">
                <a:solidFill>
                  <a:srgbClr val="000000"/>
                </a:solidFill>
                <a:latin typeface="思源黑体"/>
                <a:ea typeface="思源黑体"/>
              </a:rPr>
              <a:t>3</a:t>
            </a:r>
            <a:r>
              <a:rPr lang="zh-CN" altLang="en-US" sz="2000" spc="159" dirty="0">
                <a:solidFill>
                  <a:srgbClr val="000000"/>
                </a:solidFill>
                <a:latin typeface="思源黑体"/>
                <a:ea typeface="思源黑体"/>
              </a:rPr>
              <a:t>）</a:t>
            </a:r>
            <a:r>
              <a:rPr lang="zh-CN" altLang="en-US" sz="2000" spc="159" dirty="0">
                <a:solidFill>
                  <a:schemeClr val="accent1"/>
                </a:solidFill>
                <a:latin typeface="思源黑体"/>
                <a:ea typeface="思源黑体"/>
              </a:rPr>
              <a:t>密集编队时飞行器间气流场影响的分析</a:t>
            </a:r>
            <a:r>
              <a:rPr lang="zh-CN" altLang="en-US" sz="2000" spc="159" dirty="0">
                <a:solidFill>
                  <a:srgbClr val="000000"/>
                </a:solidFill>
                <a:latin typeface="思源黑体"/>
                <a:ea typeface="思源黑体"/>
              </a:rPr>
              <a:t>。</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9ACA7B72-1361-4089-BD1E-9CCFA1F794F0}"/>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57D1FB03-8E25-4B71-918D-E2E8087B6C9D}"/>
              </a:ext>
            </a:extLst>
          </p:cNvPr>
          <p:cNvSpPr txBox="1"/>
          <p:nvPr/>
        </p:nvSpPr>
        <p:spPr>
          <a:xfrm>
            <a:off x="4741986" y="4784508"/>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CCB99B9E-C4D1-4D90-B372-A32E58D2719F}"/>
              </a:ext>
            </a:extLst>
          </p:cNvPr>
          <p:cNvSpPr txBox="1"/>
          <p:nvPr/>
        </p:nvSpPr>
        <p:spPr>
          <a:xfrm>
            <a:off x="4741986" y="7029465"/>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315001909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7.</a:t>
            </a:r>
            <a:r>
              <a:rPr lang="zh-CN" altLang="en-US" sz="3100" spc="310" dirty="0">
                <a:solidFill>
                  <a:srgbClr val="003070"/>
                </a:solidFill>
                <a:latin typeface="思源黑体 Bold"/>
                <a:ea typeface="思源黑体 Bold"/>
              </a:rPr>
              <a:t>基于深度学习再超视距空战规划上的应用</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C00D4EF8-F98D-41EF-A69A-B27FB608F264}"/>
              </a:ext>
            </a:extLst>
          </p:cNvPr>
          <p:cNvGrpSpPr/>
          <p:nvPr/>
        </p:nvGrpSpPr>
        <p:grpSpPr>
          <a:xfrm>
            <a:off x="4307375" y="1867772"/>
            <a:ext cx="223636" cy="2147167"/>
            <a:chOff x="0" y="0"/>
            <a:chExt cx="53411" cy="512804"/>
          </a:xfrm>
        </p:grpSpPr>
        <p:sp>
          <p:nvSpPr>
            <p:cNvPr id="48" name="Freeform 30">
              <a:extLst>
                <a:ext uri="{FF2B5EF4-FFF2-40B4-BE49-F238E27FC236}">
                  <a16:creationId xmlns:a16="http://schemas.microsoft.com/office/drawing/2014/main" id="{58F06A9F-E36C-495F-9227-709E8FAC96C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8BC209D9-7A3A-4361-805A-B7D2608C5361}"/>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7BDC775F-A2C7-4910-A48F-07F18F676930}"/>
              </a:ext>
            </a:extLst>
          </p:cNvPr>
          <p:cNvGrpSpPr/>
          <p:nvPr/>
        </p:nvGrpSpPr>
        <p:grpSpPr>
          <a:xfrm>
            <a:off x="4307375" y="4180982"/>
            <a:ext cx="223636" cy="2147167"/>
            <a:chOff x="0" y="0"/>
            <a:chExt cx="53411" cy="512804"/>
          </a:xfrm>
        </p:grpSpPr>
        <p:sp>
          <p:nvSpPr>
            <p:cNvPr id="51" name="Freeform 33">
              <a:extLst>
                <a:ext uri="{FF2B5EF4-FFF2-40B4-BE49-F238E27FC236}">
                  <a16:creationId xmlns:a16="http://schemas.microsoft.com/office/drawing/2014/main" id="{978C8E7E-925D-4218-9E36-1B18A4D84091}"/>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E1F0EAB0-B43E-4874-86F7-DA9643922AE5}"/>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5B5D1CC5-0DCB-44C4-882C-455D50903541}"/>
              </a:ext>
            </a:extLst>
          </p:cNvPr>
          <p:cNvGrpSpPr/>
          <p:nvPr/>
        </p:nvGrpSpPr>
        <p:grpSpPr>
          <a:xfrm>
            <a:off x="4531012" y="1867772"/>
            <a:ext cx="12183656" cy="2147167"/>
            <a:chOff x="0" y="0"/>
            <a:chExt cx="2909801" cy="512804"/>
          </a:xfrm>
        </p:grpSpPr>
        <p:sp>
          <p:nvSpPr>
            <p:cNvPr id="54" name="Freeform 36">
              <a:extLst>
                <a:ext uri="{FF2B5EF4-FFF2-40B4-BE49-F238E27FC236}">
                  <a16:creationId xmlns:a16="http://schemas.microsoft.com/office/drawing/2014/main" id="{91B16F78-E4D7-46B3-B787-F28B34020A41}"/>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3AF71F2F-AC60-48F0-8003-05FDAF1909ED}"/>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E40F3005-8CA2-472B-B0F7-BC37DF4010A9}"/>
              </a:ext>
            </a:extLst>
          </p:cNvPr>
          <p:cNvGrpSpPr/>
          <p:nvPr/>
        </p:nvGrpSpPr>
        <p:grpSpPr>
          <a:xfrm>
            <a:off x="4531012" y="4180982"/>
            <a:ext cx="12183656" cy="2147167"/>
            <a:chOff x="0" y="0"/>
            <a:chExt cx="2909801" cy="512804"/>
          </a:xfrm>
        </p:grpSpPr>
        <p:sp>
          <p:nvSpPr>
            <p:cNvPr id="57" name="Freeform 39">
              <a:extLst>
                <a:ext uri="{FF2B5EF4-FFF2-40B4-BE49-F238E27FC236}">
                  <a16:creationId xmlns:a16="http://schemas.microsoft.com/office/drawing/2014/main" id="{C85766D0-0BAD-426F-8392-09AA778EC6D9}"/>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6C2BEEFC-9B37-48FB-8323-6EE0955FF28F}"/>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21E08CE0-93C5-4658-BC88-DABBBC1BBBD8}"/>
              </a:ext>
            </a:extLst>
          </p:cNvPr>
          <p:cNvGrpSpPr/>
          <p:nvPr/>
        </p:nvGrpSpPr>
        <p:grpSpPr>
          <a:xfrm>
            <a:off x="4276578" y="6494192"/>
            <a:ext cx="254433" cy="3526108"/>
            <a:chOff x="0" y="0"/>
            <a:chExt cx="53411" cy="512804"/>
          </a:xfrm>
        </p:grpSpPr>
        <p:sp>
          <p:nvSpPr>
            <p:cNvPr id="60" name="Freeform 42">
              <a:extLst>
                <a:ext uri="{FF2B5EF4-FFF2-40B4-BE49-F238E27FC236}">
                  <a16:creationId xmlns:a16="http://schemas.microsoft.com/office/drawing/2014/main" id="{0B8A0250-7418-4C3E-BB41-B80B14B0A728}"/>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08E60357-43F4-437E-AFDC-12C9DF3E3E73}"/>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E95C7DEC-F3B2-421B-AF28-6B878DD48E0D}"/>
              </a:ext>
            </a:extLst>
          </p:cNvPr>
          <p:cNvGrpSpPr/>
          <p:nvPr/>
        </p:nvGrpSpPr>
        <p:grpSpPr>
          <a:xfrm>
            <a:off x="4531012" y="6494192"/>
            <a:ext cx="6086622" cy="3526108"/>
            <a:chOff x="0" y="0"/>
            <a:chExt cx="2909801" cy="512804"/>
          </a:xfrm>
        </p:grpSpPr>
        <p:sp>
          <p:nvSpPr>
            <p:cNvPr id="63" name="Freeform 45">
              <a:extLst>
                <a:ext uri="{FF2B5EF4-FFF2-40B4-BE49-F238E27FC236}">
                  <a16:creationId xmlns:a16="http://schemas.microsoft.com/office/drawing/2014/main" id="{AC115540-F921-4D83-81A7-4A06F7491BF1}"/>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62517F56-26ED-403E-9028-BAD6D205A217}"/>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344FCF07-6CAA-4643-B893-CE74FC1F9B00}"/>
              </a:ext>
            </a:extLst>
          </p:cNvPr>
          <p:cNvSpPr txBox="1"/>
          <p:nvPr/>
        </p:nvSpPr>
        <p:spPr>
          <a:xfrm>
            <a:off x="4853805" y="270216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本文提出了一种基于</a:t>
            </a:r>
            <a:r>
              <a:rPr lang="zh-CN" altLang="en-US" sz="2000" spc="159" dirty="0">
                <a:solidFill>
                  <a:schemeClr val="accent1"/>
                </a:solidFill>
                <a:latin typeface="思源黑体"/>
                <a:ea typeface="思源黑体"/>
              </a:rPr>
              <a:t>改进深度</a:t>
            </a:r>
            <a:r>
              <a:rPr lang="en-US" altLang="zh-CN" sz="2000" spc="159" dirty="0">
                <a:solidFill>
                  <a:schemeClr val="accent1"/>
                </a:solidFill>
                <a:latin typeface="思源黑体"/>
                <a:ea typeface="思源黑体"/>
              </a:rPr>
              <a:t>Q</a:t>
            </a:r>
            <a:r>
              <a:rPr lang="zh-CN" altLang="en-US" sz="2000" spc="159" dirty="0">
                <a:solidFill>
                  <a:schemeClr val="accent1"/>
                </a:solidFill>
                <a:latin typeface="思源黑体"/>
                <a:ea typeface="思源黑体"/>
              </a:rPr>
              <a:t>网络（</a:t>
            </a:r>
            <a:r>
              <a:rPr lang="en-US" altLang="zh-CN" sz="2000" spc="159" dirty="0">
                <a:solidFill>
                  <a:schemeClr val="accent1"/>
                </a:solidFill>
                <a:latin typeface="思源黑体"/>
                <a:ea typeface="思源黑体"/>
              </a:rPr>
              <a:t>DQN</a:t>
            </a:r>
            <a:r>
              <a:rPr lang="zh-CN" altLang="en-US" sz="2000" spc="159" dirty="0">
                <a:solidFill>
                  <a:schemeClr val="accent1"/>
                </a:solidFill>
                <a:latin typeface="思源黑体"/>
                <a:ea typeface="思源黑体"/>
              </a:rPr>
              <a:t>）</a:t>
            </a:r>
            <a:r>
              <a:rPr lang="zh-CN" altLang="en-US" sz="2000" spc="159" dirty="0">
                <a:solidFill>
                  <a:srgbClr val="000000"/>
                </a:solidFill>
                <a:latin typeface="思源黑体"/>
                <a:ea typeface="思源黑体"/>
              </a:rPr>
              <a:t>的超视距空战机动规划方法。首先，建立了一个基本的战斗环境，主要包括飞行动力学模型、相对运动模型和导弹攻击模型。此外，考虑到双方导弹的威胁和空域的约束，并设计了奖励函数进行训练。</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83D629F7-2963-487A-B497-8749B5B448DC}"/>
              </a:ext>
            </a:extLst>
          </p:cNvPr>
          <p:cNvSpPr txBox="1"/>
          <p:nvPr/>
        </p:nvSpPr>
        <p:spPr>
          <a:xfrm>
            <a:off x="4853805" y="4938397"/>
            <a:ext cx="11412195" cy="978153"/>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这篇文章引提出了基于长短时记忆（</a:t>
            </a:r>
            <a:r>
              <a:rPr lang="en-US" altLang="zh-CN" sz="2000" spc="159" dirty="0">
                <a:solidFill>
                  <a:srgbClr val="000000"/>
                </a:solidFill>
                <a:latin typeface="思源黑体"/>
                <a:ea typeface="思源黑体"/>
              </a:rPr>
              <a:t>LSTM</a:t>
            </a:r>
            <a:r>
              <a:rPr lang="zh-CN" altLang="en-US" sz="2000" spc="159" dirty="0">
                <a:solidFill>
                  <a:srgbClr val="000000"/>
                </a:solidFill>
                <a:latin typeface="思源黑体"/>
                <a:ea typeface="思源黑体"/>
              </a:rPr>
              <a:t>）单元的</a:t>
            </a:r>
            <a:r>
              <a:rPr lang="zh-CN" altLang="en-US" sz="2000" spc="159" dirty="0">
                <a:solidFill>
                  <a:schemeClr val="accent1"/>
                </a:solidFill>
                <a:latin typeface="思源黑体"/>
                <a:ea typeface="思源黑体"/>
              </a:rPr>
              <a:t>感知情境层和数值拟合层</a:t>
            </a:r>
            <a:r>
              <a:rPr lang="zh-CN" altLang="en-US" sz="2000" spc="159" dirty="0">
                <a:solidFill>
                  <a:srgbClr val="000000"/>
                </a:solidFill>
                <a:latin typeface="思源黑体"/>
                <a:ea typeface="思源黑体"/>
              </a:rPr>
              <a:t>，用以替代</a:t>
            </a:r>
            <a:r>
              <a:rPr lang="en-US" altLang="zh-CN" sz="2000" spc="159" dirty="0">
                <a:solidFill>
                  <a:srgbClr val="000000"/>
                </a:solidFill>
                <a:latin typeface="思源黑体"/>
                <a:ea typeface="思源黑体"/>
              </a:rPr>
              <a:t>DQN</a:t>
            </a:r>
            <a:r>
              <a:rPr lang="zh-CN" altLang="en-US" sz="2000" spc="159" dirty="0">
                <a:solidFill>
                  <a:srgbClr val="000000"/>
                </a:solidFill>
                <a:latin typeface="思源黑体"/>
                <a:ea typeface="思源黑体"/>
              </a:rPr>
              <a:t>中的策略网络。针对训练中的无效数据，设计了一个</a:t>
            </a:r>
            <a:r>
              <a:rPr lang="zh-CN" altLang="en-US" sz="2000" spc="159" dirty="0">
                <a:solidFill>
                  <a:schemeClr val="accent1"/>
                </a:solidFill>
                <a:latin typeface="思源黑体"/>
                <a:ea typeface="思源黑体"/>
              </a:rPr>
              <a:t>基于</a:t>
            </a:r>
            <a:r>
              <a:rPr lang="en-US" altLang="zh-CN" sz="2000" spc="159" dirty="0">
                <a:solidFill>
                  <a:schemeClr val="accent1"/>
                </a:solidFill>
                <a:latin typeface="思源黑体"/>
                <a:ea typeface="思源黑体"/>
              </a:rPr>
              <a:t>BVR</a:t>
            </a:r>
            <a:r>
              <a:rPr lang="zh-CN" altLang="en-US" sz="2000" spc="159" dirty="0">
                <a:solidFill>
                  <a:schemeClr val="accent1"/>
                </a:solidFill>
                <a:latin typeface="思源黑体"/>
                <a:ea typeface="思源黑体"/>
              </a:rPr>
              <a:t>经验的专家过滤器</a:t>
            </a:r>
            <a:r>
              <a:rPr lang="zh-CN" altLang="en-US" sz="2000" spc="159" dirty="0">
                <a:solidFill>
                  <a:srgbClr val="000000"/>
                </a:solidFill>
                <a:latin typeface="思源黑体"/>
                <a:ea typeface="思源黑体"/>
              </a:rPr>
              <a:t>来进行初步判断和选择。</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CB06C9DD-6D03-4EC1-9955-6EBD02DE8ABE}"/>
              </a:ext>
            </a:extLst>
          </p:cNvPr>
          <p:cNvSpPr txBox="1"/>
          <p:nvPr/>
        </p:nvSpPr>
        <p:spPr>
          <a:xfrm>
            <a:off x="4853805" y="7253574"/>
            <a:ext cx="5509395" cy="2254143"/>
          </a:xfrm>
          <a:prstGeom prst="rect">
            <a:avLst/>
          </a:prstGeom>
        </p:spPr>
        <p:txBody>
          <a:bodyPr wrap="square" lIns="0" tIns="0" rIns="0" bIns="0" rtlCol="0" anchor="t">
            <a:spAutoFit/>
          </a:bodyPr>
          <a:lstStyle/>
          <a:p>
            <a:pPr marL="342900" indent="-342900">
              <a:lnSpc>
                <a:spcPct val="150000"/>
              </a:lnSpc>
              <a:buFont typeface="Wingdings" panose="05000000000000000000" pitchFamily="2" charset="2"/>
              <a:buChar char="Ø"/>
            </a:pPr>
            <a:r>
              <a:rPr lang="zh-CN" altLang="en-US" sz="2000" spc="159" dirty="0">
                <a:solidFill>
                  <a:srgbClr val="000000"/>
                </a:solidFill>
                <a:latin typeface="思源黑体"/>
                <a:ea typeface="思源黑体"/>
              </a:rPr>
              <a:t>相比传统的专家决策库法，深度强化网络理论上可以涵盖所有的空战场景，在处理复杂的空战环境策有</a:t>
            </a:r>
            <a:r>
              <a:rPr lang="zh-CN" altLang="en-US" sz="2000" spc="159" dirty="0">
                <a:solidFill>
                  <a:schemeClr val="accent1"/>
                </a:solidFill>
                <a:latin typeface="思源黑体"/>
                <a:ea typeface="思源黑体"/>
              </a:rPr>
              <a:t>更高的灵活性</a:t>
            </a:r>
            <a:r>
              <a:rPr lang="zh-CN" altLang="en-US" sz="2000" spc="159" dirty="0">
                <a:solidFill>
                  <a:srgbClr val="000000"/>
                </a:solidFill>
                <a:latin typeface="思源黑体"/>
                <a:ea typeface="思源黑体"/>
              </a:rPr>
              <a:t>。</a:t>
            </a:r>
            <a:endParaRPr lang="en-US" altLang="zh-CN" sz="2000" spc="159" dirty="0">
              <a:solidFill>
                <a:srgbClr val="000000"/>
              </a:solidFill>
              <a:latin typeface="思源黑体"/>
              <a:ea typeface="思源黑体"/>
            </a:endParaRPr>
          </a:p>
          <a:p>
            <a:pPr marL="342900" indent="-342900">
              <a:lnSpc>
                <a:spcPct val="150000"/>
              </a:lnSpc>
              <a:buFont typeface="Wingdings" panose="05000000000000000000" pitchFamily="2" charset="2"/>
              <a:buChar char="Ø"/>
            </a:pPr>
            <a:r>
              <a:rPr lang="zh-CN" altLang="en-US" sz="2000" spc="159" dirty="0">
                <a:solidFill>
                  <a:srgbClr val="000000"/>
                </a:solidFill>
                <a:latin typeface="思源黑体"/>
                <a:ea typeface="思源黑体"/>
              </a:rPr>
              <a:t>应用场景有：机弹协同的智能空战；战机协同作战。</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DEBEB082-E3F9-4FC6-B1F7-BDC3E546BDE1}"/>
              </a:ext>
            </a:extLst>
          </p:cNvPr>
          <p:cNvSpPr txBox="1"/>
          <p:nvPr/>
        </p:nvSpPr>
        <p:spPr>
          <a:xfrm>
            <a:off x="4853805" y="215663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E7E2AC88-325E-4C91-9EA9-07D8EDBCA4CA}"/>
              </a:ext>
            </a:extLst>
          </p:cNvPr>
          <p:cNvSpPr txBox="1"/>
          <p:nvPr/>
        </p:nvSpPr>
        <p:spPr>
          <a:xfrm>
            <a:off x="4853805" y="4458418"/>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BD049A83-57CC-47C7-A470-232835917FA6}"/>
              </a:ext>
            </a:extLst>
          </p:cNvPr>
          <p:cNvSpPr txBox="1"/>
          <p:nvPr/>
        </p:nvSpPr>
        <p:spPr>
          <a:xfrm>
            <a:off x="4853805" y="6775824"/>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pic>
        <p:nvPicPr>
          <p:cNvPr id="8" name="图片 7">
            <a:extLst>
              <a:ext uri="{FF2B5EF4-FFF2-40B4-BE49-F238E27FC236}">
                <a16:creationId xmlns:a16="http://schemas.microsoft.com/office/drawing/2014/main" id="{DA6CBD66-C822-4CB8-AA05-02F8EE9801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96401" y="5614541"/>
            <a:ext cx="5648366" cy="4481545"/>
          </a:xfrm>
          <a:prstGeom prst="rect">
            <a:avLst/>
          </a:prstGeom>
        </p:spPr>
      </p:pic>
    </p:spTree>
    <p:extLst>
      <p:ext uri="{BB962C8B-B14F-4D97-AF65-F5344CB8AC3E}">
        <p14:creationId xmlns:p14="http://schemas.microsoft.com/office/powerpoint/2010/main" val="3691912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8.</a:t>
            </a:r>
            <a:r>
              <a:rPr lang="zh-CN" altLang="en-US" sz="3100" spc="310" dirty="0">
                <a:solidFill>
                  <a:srgbClr val="003070"/>
                </a:solidFill>
                <a:latin typeface="思源黑体 Bold"/>
                <a:ea typeface="思源黑体 Bold"/>
              </a:rPr>
              <a:t>基于半监督可解释深度学习模型的飞行数据多类异常检测</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0025888D-55B0-4791-B0DB-F2A9650E43B4}"/>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CE04CF0C-3751-4A05-82BD-B2B16F21822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CE188941-26CB-447F-AE25-756CAA3623CA}"/>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A9921D28-6C6C-45FE-B764-BCE5667B1826}"/>
              </a:ext>
            </a:extLst>
          </p:cNvPr>
          <p:cNvGrpSpPr/>
          <p:nvPr/>
        </p:nvGrpSpPr>
        <p:grpSpPr>
          <a:xfrm>
            <a:off x="4195556" y="4507072"/>
            <a:ext cx="223636" cy="2147167"/>
            <a:chOff x="0" y="0"/>
            <a:chExt cx="53411" cy="512804"/>
          </a:xfrm>
        </p:grpSpPr>
        <p:sp>
          <p:nvSpPr>
            <p:cNvPr id="51" name="Freeform 33">
              <a:extLst>
                <a:ext uri="{FF2B5EF4-FFF2-40B4-BE49-F238E27FC236}">
                  <a16:creationId xmlns:a16="http://schemas.microsoft.com/office/drawing/2014/main" id="{6E5AFFB3-11AE-4D2D-831E-E5BD9D426A08}"/>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EC0128A9-7EC3-46CC-949A-9E7976FE8B5A}"/>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16E5D396-C187-4D4E-B9B0-680B5A13CE50}"/>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C0F50B70-2002-4680-B757-EEDF7219447A}"/>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3629123C-C27C-4C4B-85C0-32DEC3B9A121}"/>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EA2E3245-80FE-4DEB-8153-5644FBA3FF0A}"/>
              </a:ext>
            </a:extLst>
          </p:cNvPr>
          <p:cNvGrpSpPr/>
          <p:nvPr/>
        </p:nvGrpSpPr>
        <p:grpSpPr>
          <a:xfrm>
            <a:off x="4419193" y="4507072"/>
            <a:ext cx="12183656" cy="2147167"/>
            <a:chOff x="0" y="0"/>
            <a:chExt cx="2909801" cy="512804"/>
          </a:xfrm>
        </p:grpSpPr>
        <p:sp>
          <p:nvSpPr>
            <p:cNvPr id="57" name="Freeform 39">
              <a:extLst>
                <a:ext uri="{FF2B5EF4-FFF2-40B4-BE49-F238E27FC236}">
                  <a16:creationId xmlns:a16="http://schemas.microsoft.com/office/drawing/2014/main" id="{8B635B51-3FBD-4795-95BC-1C726DDE182D}"/>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526ACD13-1E69-4DBC-B06B-06550C71D9AE}"/>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BF99CBE5-A015-44FE-B4D6-E134AD171A78}"/>
              </a:ext>
            </a:extLst>
          </p:cNvPr>
          <p:cNvGrpSpPr/>
          <p:nvPr/>
        </p:nvGrpSpPr>
        <p:grpSpPr>
          <a:xfrm>
            <a:off x="4195556" y="6820282"/>
            <a:ext cx="223636" cy="2147167"/>
            <a:chOff x="0" y="0"/>
            <a:chExt cx="53411" cy="512804"/>
          </a:xfrm>
        </p:grpSpPr>
        <p:sp>
          <p:nvSpPr>
            <p:cNvPr id="60" name="Freeform 42">
              <a:extLst>
                <a:ext uri="{FF2B5EF4-FFF2-40B4-BE49-F238E27FC236}">
                  <a16:creationId xmlns:a16="http://schemas.microsoft.com/office/drawing/2014/main" id="{468736C1-D775-40F4-A125-3E5526A5A831}"/>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7E763335-FE3B-4883-A3D5-9BEAF47FF584}"/>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AB5FA993-B2C0-4002-A801-CD458E1EE3A5}"/>
              </a:ext>
            </a:extLst>
          </p:cNvPr>
          <p:cNvGrpSpPr/>
          <p:nvPr/>
        </p:nvGrpSpPr>
        <p:grpSpPr>
          <a:xfrm>
            <a:off x="4419193" y="6820282"/>
            <a:ext cx="12183656" cy="2147167"/>
            <a:chOff x="0" y="0"/>
            <a:chExt cx="2909801" cy="512804"/>
          </a:xfrm>
        </p:grpSpPr>
        <p:sp>
          <p:nvSpPr>
            <p:cNvPr id="63" name="Freeform 45">
              <a:extLst>
                <a:ext uri="{FF2B5EF4-FFF2-40B4-BE49-F238E27FC236}">
                  <a16:creationId xmlns:a16="http://schemas.microsoft.com/office/drawing/2014/main" id="{F0C22E54-9452-4CE2-B8B1-5F7FF13B35D9}"/>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9248B973-BB6C-449A-B4EF-7270D56E2757}"/>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1FF136E2-DD6F-4598-B03D-37B8F2543A71}"/>
              </a:ext>
            </a:extLst>
          </p:cNvPr>
          <p:cNvSpPr txBox="1"/>
          <p:nvPr/>
        </p:nvSpPr>
        <p:spPr>
          <a:xfrm>
            <a:off x="4741986" y="302825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识别日常飞行过程中存在的未知风险或漏洞是一项至关重要的任务，本文提出了一种可解释的</a:t>
            </a:r>
            <a:r>
              <a:rPr lang="zh-CN" altLang="en-US" sz="2000" spc="159" dirty="0">
                <a:solidFill>
                  <a:schemeClr val="accent1"/>
                </a:solidFill>
                <a:latin typeface="思源黑体"/>
                <a:ea typeface="思源黑体"/>
              </a:rPr>
              <a:t>航空异常检测深度半监督模型</a:t>
            </a:r>
            <a:r>
              <a:rPr lang="zh-CN" altLang="en-US" sz="2000" spc="159" dirty="0">
                <a:solidFill>
                  <a:srgbClr val="000000"/>
                </a:solidFill>
                <a:latin typeface="思源黑体"/>
                <a:ea typeface="思源黑体"/>
              </a:rPr>
              <a:t>，以解决监督异常检测模型应用过程中航空数据中</a:t>
            </a:r>
            <a:r>
              <a:rPr lang="zh-CN" altLang="en-US" sz="2000" spc="159" dirty="0">
                <a:solidFill>
                  <a:schemeClr val="accent1"/>
                </a:solidFill>
                <a:latin typeface="思源黑体"/>
                <a:ea typeface="思源黑体"/>
              </a:rPr>
              <a:t>标记数据不足</a:t>
            </a:r>
            <a:r>
              <a:rPr lang="zh-CN" altLang="en-US" sz="2000" spc="159" dirty="0">
                <a:solidFill>
                  <a:srgbClr val="000000"/>
                </a:solidFill>
                <a:latin typeface="思源黑体"/>
                <a:ea typeface="思源黑体"/>
              </a:rPr>
              <a:t>的问题。</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4FB845ED-AA21-4FF2-8A15-71FD0F440EFC}"/>
              </a:ext>
            </a:extLst>
          </p:cNvPr>
          <p:cNvSpPr txBox="1"/>
          <p:nvPr/>
        </p:nvSpPr>
        <p:spPr>
          <a:xfrm>
            <a:off x="4741986" y="5330030"/>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使用机器学习来识别航空领域安全事件的前兆的主要挑战之一是处理和标记的数据数量稀少，该模型利用了所有</a:t>
            </a:r>
            <a:r>
              <a:rPr lang="zh-CN" altLang="en-US" sz="2000" spc="159" dirty="0">
                <a:solidFill>
                  <a:schemeClr val="accent1"/>
                </a:solidFill>
                <a:latin typeface="思源黑体"/>
                <a:ea typeface="思源黑体"/>
              </a:rPr>
              <a:t>可用的航空时间序列数据</a:t>
            </a:r>
            <a:r>
              <a:rPr lang="zh-CN" altLang="en-US" sz="2000" spc="159" dirty="0">
                <a:solidFill>
                  <a:srgbClr val="000000"/>
                </a:solidFill>
                <a:latin typeface="思源黑体"/>
                <a:ea typeface="思源黑体"/>
              </a:rPr>
              <a:t>，以高精度和较少的误报识别异常或事件前兆。</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62FBF577-E5DA-435D-9A2C-19C2B41AB54D}"/>
              </a:ext>
            </a:extLst>
          </p:cNvPr>
          <p:cNvSpPr txBox="1"/>
          <p:nvPr/>
        </p:nvSpPr>
        <p:spPr>
          <a:xfrm>
            <a:off x="4741986" y="7579664"/>
            <a:ext cx="11412195" cy="131157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本文提出的模型是朝着能够识别空域操作中未知风险和漏洞的框架发展的一步。之后可以扩展半监督模型以具有</a:t>
            </a:r>
            <a:r>
              <a:rPr lang="zh-CN" altLang="en-US" sz="2000" spc="159" dirty="0">
                <a:solidFill>
                  <a:schemeClr val="accent1"/>
                </a:solidFill>
                <a:latin typeface="思源黑体"/>
                <a:ea typeface="思源黑体"/>
              </a:rPr>
              <a:t>开放集识别能力</a:t>
            </a:r>
            <a:r>
              <a:rPr lang="zh-CN" altLang="en-US" sz="2000" spc="159" dirty="0">
                <a:solidFill>
                  <a:srgbClr val="000000"/>
                </a:solidFill>
                <a:latin typeface="思源黑体"/>
                <a:ea typeface="思源黑体"/>
              </a:rPr>
              <a:t>，其中模型可以识别不属于任何已知类的数据。本文的方法可能存在的应用场景有：商用飞机起飞阶段的二元异常检测；商用飞机进近着陆阶段的多类异常检测。</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C3B084E8-49F6-4662-A44B-E01CC044ED51}"/>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6FDC1A93-E7B1-4F3D-B075-03DC4DF31B00}"/>
              </a:ext>
            </a:extLst>
          </p:cNvPr>
          <p:cNvSpPr txBox="1"/>
          <p:nvPr/>
        </p:nvSpPr>
        <p:spPr>
          <a:xfrm>
            <a:off x="4741986" y="4784508"/>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DA40A22D-2C27-4F7A-AF02-6F533FBE7813}"/>
              </a:ext>
            </a:extLst>
          </p:cNvPr>
          <p:cNvSpPr txBox="1"/>
          <p:nvPr/>
        </p:nvSpPr>
        <p:spPr>
          <a:xfrm>
            <a:off x="4741986" y="7101914"/>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386066349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6" name="Group 16"/>
          <p:cNvGrpSpPr/>
          <p:nvPr/>
        </p:nvGrpSpPr>
        <p:grpSpPr>
          <a:xfrm rot="-5400000">
            <a:off x="1371942" y="4033227"/>
            <a:ext cx="1054911" cy="3798794"/>
            <a:chOff x="0" y="0"/>
            <a:chExt cx="277837" cy="1000505"/>
          </a:xfrm>
        </p:grpSpPr>
        <p:sp>
          <p:nvSpPr>
            <p:cNvPr id="17" name="Freeform 17"/>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8" name="TextBox 18"/>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19" name="AutoShape 19"/>
          <p:cNvSpPr/>
          <p:nvPr/>
        </p:nvSpPr>
        <p:spPr>
          <a:xfrm>
            <a:off x="-9525" y="4356315"/>
            <a:ext cx="3336378" cy="0"/>
          </a:xfrm>
          <a:prstGeom prst="line">
            <a:avLst/>
          </a:prstGeom>
          <a:ln w="19050" cap="flat">
            <a:solidFill>
              <a:srgbClr val="EEF2F5"/>
            </a:solidFill>
            <a:prstDash val="solid"/>
            <a:headEnd type="none" w="sm" len="sm"/>
            <a:tailEnd type="none" w="sm" len="sm"/>
          </a:ln>
        </p:spPr>
      </p:sp>
      <p:sp>
        <p:nvSpPr>
          <p:cNvPr id="26" name="TextBox 26"/>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7" name="TextBox 27"/>
          <p:cNvSpPr txBox="1"/>
          <p:nvPr/>
        </p:nvSpPr>
        <p:spPr>
          <a:xfrm>
            <a:off x="429424" y="5682394"/>
            <a:ext cx="2503802" cy="500458"/>
          </a:xfrm>
          <a:prstGeom prst="rect">
            <a:avLst/>
          </a:prstGeom>
        </p:spPr>
        <p:txBody>
          <a:bodyPr wrap="square"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结论总结</a:t>
            </a:r>
            <a:endParaRPr lang="en-US" sz="3200" u="none" spc="640" dirty="0">
              <a:solidFill>
                <a:srgbClr val="304370"/>
              </a:solidFill>
              <a:ea typeface="思源黑体 Bold"/>
            </a:endParaRPr>
          </a:p>
        </p:txBody>
      </p:sp>
      <p:sp>
        <p:nvSpPr>
          <p:cNvPr id="31" name="TextBox 31"/>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32" name="TextBox 32"/>
          <p:cNvSpPr txBox="1"/>
          <p:nvPr/>
        </p:nvSpPr>
        <p:spPr>
          <a:xfrm>
            <a:off x="620398" y="4662110"/>
            <a:ext cx="2086058" cy="39370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文献分享</a:t>
            </a:r>
          </a:p>
        </p:txBody>
      </p:sp>
      <p:pic>
        <p:nvPicPr>
          <p:cNvPr id="58" name="图片 57">
            <a:extLst>
              <a:ext uri="{FF2B5EF4-FFF2-40B4-BE49-F238E27FC236}">
                <a16:creationId xmlns:a16="http://schemas.microsoft.com/office/drawing/2014/main" id="{43E8200F-2104-4962-ABF8-AF4B5475B8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61" name="Group 23">
            <a:extLst>
              <a:ext uri="{FF2B5EF4-FFF2-40B4-BE49-F238E27FC236}">
                <a16:creationId xmlns:a16="http://schemas.microsoft.com/office/drawing/2014/main" id="{345FA089-8B3E-4519-AFBC-F2F11A0989E5}"/>
              </a:ext>
            </a:extLst>
          </p:cNvPr>
          <p:cNvGrpSpPr/>
          <p:nvPr/>
        </p:nvGrpSpPr>
        <p:grpSpPr>
          <a:xfrm>
            <a:off x="10695055" y="5008185"/>
            <a:ext cx="6388773" cy="3888876"/>
            <a:chOff x="0" y="0"/>
            <a:chExt cx="1682640" cy="1024231"/>
          </a:xfrm>
        </p:grpSpPr>
        <p:sp>
          <p:nvSpPr>
            <p:cNvPr id="62" name="Freeform 24">
              <a:extLst>
                <a:ext uri="{FF2B5EF4-FFF2-40B4-BE49-F238E27FC236}">
                  <a16:creationId xmlns:a16="http://schemas.microsoft.com/office/drawing/2014/main" id="{0A2E731E-B362-400B-B68E-EB555EF1F836}"/>
                </a:ext>
              </a:extLst>
            </p:cNvPr>
            <p:cNvSpPr/>
            <p:nvPr/>
          </p:nvSpPr>
          <p:spPr>
            <a:xfrm>
              <a:off x="0" y="0"/>
              <a:ext cx="1682640" cy="1024231"/>
            </a:xfrm>
            <a:custGeom>
              <a:avLst/>
              <a:gdLst/>
              <a:ahLst/>
              <a:cxnLst/>
              <a:rect l="l" t="t" r="r" b="b"/>
              <a:pathLst>
                <a:path w="1682640" h="1024231">
                  <a:moveTo>
                    <a:pt x="0" y="0"/>
                  </a:moveTo>
                  <a:lnTo>
                    <a:pt x="1682640" y="0"/>
                  </a:lnTo>
                  <a:lnTo>
                    <a:pt x="1682640" y="1024231"/>
                  </a:lnTo>
                  <a:lnTo>
                    <a:pt x="0" y="1024231"/>
                  </a:lnTo>
                  <a:close/>
                </a:path>
              </a:pathLst>
            </a:custGeom>
            <a:solidFill>
              <a:srgbClr val="304370"/>
            </a:solidFill>
          </p:spPr>
        </p:sp>
        <p:sp>
          <p:nvSpPr>
            <p:cNvPr id="63" name="TextBox 25">
              <a:extLst>
                <a:ext uri="{FF2B5EF4-FFF2-40B4-BE49-F238E27FC236}">
                  <a16:creationId xmlns:a16="http://schemas.microsoft.com/office/drawing/2014/main" id="{7D1FA426-E6D9-4B95-BFA8-D3F11BCBC0D4}"/>
                </a:ext>
              </a:extLst>
            </p:cNvPr>
            <p:cNvSpPr txBox="1"/>
            <p:nvPr/>
          </p:nvSpPr>
          <p:spPr>
            <a:xfrm>
              <a:off x="0" y="-19050"/>
              <a:ext cx="1682640" cy="1043281"/>
            </a:xfrm>
            <a:prstGeom prst="rect">
              <a:avLst/>
            </a:prstGeom>
          </p:spPr>
          <p:txBody>
            <a:bodyPr lIns="50800" tIns="50800" rIns="50800" bIns="50800" rtlCol="0" anchor="ctr"/>
            <a:lstStyle/>
            <a:p>
              <a:pPr algn="ctr">
                <a:lnSpc>
                  <a:spcPts val="3199"/>
                </a:lnSpc>
              </a:pPr>
              <a:endParaRPr/>
            </a:p>
          </p:txBody>
        </p:sp>
      </p:grpSp>
      <p:grpSp>
        <p:nvGrpSpPr>
          <p:cNvPr id="64" name="Group 26">
            <a:extLst>
              <a:ext uri="{FF2B5EF4-FFF2-40B4-BE49-F238E27FC236}">
                <a16:creationId xmlns:a16="http://schemas.microsoft.com/office/drawing/2014/main" id="{FABFA32C-C188-4423-8F21-683C131B5FC1}"/>
              </a:ext>
            </a:extLst>
          </p:cNvPr>
          <p:cNvGrpSpPr/>
          <p:nvPr/>
        </p:nvGrpSpPr>
        <p:grpSpPr>
          <a:xfrm>
            <a:off x="4701290" y="2247744"/>
            <a:ext cx="3002421" cy="917326"/>
            <a:chOff x="0" y="0"/>
            <a:chExt cx="789302" cy="241155"/>
          </a:xfrm>
        </p:grpSpPr>
        <p:sp>
          <p:nvSpPr>
            <p:cNvPr id="65" name="Freeform 27">
              <a:extLst>
                <a:ext uri="{FF2B5EF4-FFF2-40B4-BE49-F238E27FC236}">
                  <a16:creationId xmlns:a16="http://schemas.microsoft.com/office/drawing/2014/main" id="{67C5F330-5C68-46B3-8650-468E41DCF487}"/>
                </a:ext>
              </a:extLst>
            </p:cNvPr>
            <p:cNvSpPr/>
            <p:nvPr/>
          </p:nvSpPr>
          <p:spPr>
            <a:xfrm>
              <a:off x="0" y="0"/>
              <a:ext cx="789302" cy="241155"/>
            </a:xfrm>
            <a:custGeom>
              <a:avLst/>
              <a:gdLst/>
              <a:ahLst/>
              <a:cxnLst/>
              <a:rect l="l" t="t" r="r" b="b"/>
              <a:pathLst>
                <a:path w="789302" h="241155">
                  <a:moveTo>
                    <a:pt x="0" y="0"/>
                  </a:moveTo>
                  <a:lnTo>
                    <a:pt x="789302" y="0"/>
                  </a:lnTo>
                  <a:lnTo>
                    <a:pt x="789302" y="241155"/>
                  </a:lnTo>
                  <a:lnTo>
                    <a:pt x="0" y="241155"/>
                  </a:lnTo>
                  <a:close/>
                </a:path>
              </a:pathLst>
            </a:custGeom>
            <a:solidFill>
              <a:srgbClr val="304370"/>
            </a:solidFill>
          </p:spPr>
        </p:sp>
        <p:sp>
          <p:nvSpPr>
            <p:cNvPr id="66" name="TextBox 28">
              <a:extLst>
                <a:ext uri="{FF2B5EF4-FFF2-40B4-BE49-F238E27FC236}">
                  <a16:creationId xmlns:a16="http://schemas.microsoft.com/office/drawing/2014/main" id="{937673BD-0D71-498B-8446-A08A6ABA16EC}"/>
                </a:ext>
              </a:extLst>
            </p:cNvPr>
            <p:cNvSpPr txBox="1"/>
            <p:nvPr/>
          </p:nvSpPr>
          <p:spPr>
            <a:xfrm>
              <a:off x="0" y="-19050"/>
              <a:ext cx="789302" cy="260205"/>
            </a:xfrm>
            <a:prstGeom prst="rect">
              <a:avLst/>
            </a:prstGeom>
          </p:spPr>
          <p:txBody>
            <a:bodyPr lIns="50800" tIns="50800" rIns="50800" bIns="50800" rtlCol="0" anchor="ctr"/>
            <a:lstStyle/>
            <a:p>
              <a:pPr algn="ctr">
                <a:lnSpc>
                  <a:spcPts val="3199"/>
                </a:lnSpc>
              </a:pPr>
              <a:endParaRPr/>
            </a:p>
          </p:txBody>
        </p:sp>
      </p:grpSp>
      <p:grpSp>
        <p:nvGrpSpPr>
          <p:cNvPr id="67" name="Group 29">
            <a:extLst>
              <a:ext uri="{FF2B5EF4-FFF2-40B4-BE49-F238E27FC236}">
                <a16:creationId xmlns:a16="http://schemas.microsoft.com/office/drawing/2014/main" id="{F98E7DC2-CC26-4531-83FF-E00B237B8DE6}"/>
              </a:ext>
            </a:extLst>
          </p:cNvPr>
          <p:cNvGrpSpPr/>
          <p:nvPr/>
        </p:nvGrpSpPr>
        <p:grpSpPr>
          <a:xfrm>
            <a:off x="7827996" y="2247744"/>
            <a:ext cx="3002421" cy="917326"/>
            <a:chOff x="0" y="0"/>
            <a:chExt cx="789302" cy="241155"/>
          </a:xfrm>
        </p:grpSpPr>
        <p:sp>
          <p:nvSpPr>
            <p:cNvPr id="68" name="Freeform 30">
              <a:extLst>
                <a:ext uri="{FF2B5EF4-FFF2-40B4-BE49-F238E27FC236}">
                  <a16:creationId xmlns:a16="http://schemas.microsoft.com/office/drawing/2014/main" id="{0255C772-D7A4-40F5-A51D-09C1234999B0}"/>
                </a:ext>
              </a:extLst>
            </p:cNvPr>
            <p:cNvSpPr/>
            <p:nvPr/>
          </p:nvSpPr>
          <p:spPr>
            <a:xfrm>
              <a:off x="0" y="0"/>
              <a:ext cx="789302" cy="241155"/>
            </a:xfrm>
            <a:custGeom>
              <a:avLst/>
              <a:gdLst/>
              <a:ahLst/>
              <a:cxnLst/>
              <a:rect l="l" t="t" r="r" b="b"/>
              <a:pathLst>
                <a:path w="789302" h="241155">
                  <a:moveTo>
                    <a:pt x="0" y="0"/>
                  </a:moveTo>
                  <a:lnTo>
                    <a:pt x="789302" y="0"/>
                  </a:lnTo>
                  <a:lnTo>
                    <a:pt x="789302" y="241155"/>
                  </a:lnTo>
                  <a:lnTo>
                    <a:pt x="0" y="241155"/>
                  </a:lnTo>
                  <a:close/>
                </a:path>
              </a:pathLst>
            </a:custGeom>
            <a:solidFill>
              <a:srgbClr val="304370"/>
            </a:solidFill>
          </p:spPr>
        </p:sp>
        <p:sp>
          <p:nvSpPr>
            <p:cNvPr id="69" name="TextBox 31">
              <a:extLst>
                <a:ext uri="{FF2B5EF4-FFF2-40B4-BE49-F238E27FC236}">
                  <a16:creationId xmlns:a16="http://schemas.microsoft.com/office/drawing/2014/main" id="{B1426C27-C21C-41D9-BABB-9AB8C762B055}"/>
                </a:ext>
              </a:extLst>
            </p:cNvPr>
            <p:cNvSpPr txBox="1"/>
            <p:nvPr/>
          </p:nvSpPr>
          <p:spPr>
            <a:xfrm>
              <a:off x="0" y="-19050"/>
              <a:ext cx="789302" cy="260205"/>
            </a:xfrm>
            <a:prstGeom prst="rect">
              <a:avLst/>
            </a:prstGeom>
          </p:spPr>
          <p:txBody>
            <a:bodyPr lIns="50800" tIns="50800" rIns="50800" bIns="50800" rtlCol="0" anchor="ctr"/>
            <a:lstStyle/>
            <a:p>
              <a:pPr algn="ctr">
                <a:lnSpc>
                  <a:spcPts val="3199"/>
                </a:lnSpc>
              </a:pPr>
              <a:endParaRPr/>
            </a:p>
          </p:txBody>
        </p:sp>
      </p:grpSp>
      <p:sp>
        <p:nvSpPr>
          <p:cNvPr id="70" name="TextBox 39">
            <a:extLst>
              <a:ext uri="{FF2B5EF4-FFF2-40B4-BE49-F238E27FC236}">
                <a16:creationId xmlns:a16="http://schemas.microsoft.com/office/drawing/2014/main" id="{73B6254C-BC8E-4414-9789-E728E74BCA95}"/>
              </a:ext>
            </a:extLst>
          </p:cNvPr>
          <p:cNvSpPr txBox="1"/>
          <p:nvPr/>
        </p:nvSpPr>
        <p:spPr>
          <a:xfrm>
            <a:off x="4701290" y="725377"/>
            <a:ext cx="12228407" cy="492379"/>
          </a:xfrm>
          <a:prstGeom prst="rect">
            <a:avLst/>
          </a:prstGeom>
        </p:spPr>
        <p:txBody>
          <a:bodyPr lIns="0" tIns="0" rIns="0" bIns="0" rtlCol="0" anchor="t">
            <a:spAutoFit/>
          </a:bodyPr>
          <a:lstStyle/>
          <a:p>
            <a:pPr>
              <a:lnSpc>
                <a:spcPts val="3968"/>
              </a:lnSpc>
              <a:spcBef>
                <a:spcPct val="0"/>
              </a:spcBef>
            </a:pPr>
            <a:r>
              <a:rPr lang="zh-CN" altLang="en-US" sz="3100" spc="310" dirty="0">
                <a:solidFill>
                  <a:srgbClr val="003070"/>
                </a:solidFill>
                <a:latin typeface="思源黑体 Bold"/>
                <a:ea typeface="思源黑体 Bold"/>
              </a:rPr>
              <a:t>总结与展望</a:t>
            </a:r>
            <a:endParaRPr lang="en-US" sz="3100" spc="310" dirty="0">
              <a:solidFill>
                <a:srgbClr val="003070"/>
              </a:solidFill>
              <a:latin typeface="思源黑体 Bold"/>
              <a:ea typeface="思源黑体 Bold"/>
            </a:endParaRPr>
          </a:p>
        </p:txBody>
      </p:sp>
      <p:sp>
        <p:nvSpPr>
          <p:cNvPr id="71" name="TextBox 40">
            <a:extLst>
              <a:ext uri="{FF2B5EF4-FFF2-40B4-BE49-F238E27FC236}">
                <a16:creationId xmlns:a16="http://schemas.microsoft.com/office/drawing/2014/main" id="{255CB0F9-4D38-464B-984C-8F400BC5FE0B}"/>
              </a:ext>
            </a:extLst>
          </p:cNvPr>
          <p:cNvSpPr txBox="1"/>
          <p:nvPr/>
        </p:nvSpPr>
        <p:spPr>
          <a:xfrm>
            <a:off x="11166997" y="6062217"/>
            <a:ext cx="5411194" cy="2632965"/>
          </a:xfrm>
          <a:prstGeom prst="rect">
            <a:avLst/>
          </a:prstGeom>
        </p:spPr>
        <p:txBody>
          <a:bodyPr lIns="0" tIns="0" rIns="0" bIns="0" rtlCol="0" anchor="t">
            <a:spAutoFit/>
          </a:bodyPr>
          <a:lstStyle/>
          <a:p>
            <a:pPr marL="285750" indent="-285750">
              <a:lnSpc>
                <a:spcPts val="2559"/>
              </a:lnSpc>
              <a:buFont typeface="Wingdings" panose="05000000000000000000" pitchFamily="2" charset="2"/>
              <a:buChar char="Ø"/>
            </a:pPr>
            <a:r>
              <a:rPr lang="zh-CN" altLang="en-US" sz="1599" spc="159" dirty="0">
                <a:solidFill>
                  <a:srgbClr val="FFFFFF"/>
                </a:solidFill>
                <a:latin typeface="思源黑体"/>
                <a:ea typeface="思源黑体"/>
              </a:rPr>
              <a:t>利用人工智能系统、飞行模拟装置以及</a:t>
            </a:r>
            <a:r>
              <a:rPr lang="en-US" altLang="zh-CN" sz="1599" spc="159" dirty="0">
                <a:solidFill>
                  <a:srgbClr val="FFFFFF"/>
                </a:solidFill>
                <a:latin typeface="思源黑体"/>
                <a:ea typeface="思源黑体"/>
              </a:rPr>
              <a:t>AR</a:t>
            </a:r>
            <a:r>
              <a:rPr lang="zh-CN" altLang="en-US" sz="1599" spc="159" dirty="0">
                <a:solidFill>
                  <a:srgbClr val="FFFFFF"/>
                </a:solidFill>
                <a:latin typeface="思源黑体"/>
                <a:ea typeface="思源黑体"/>
              </a:rPr>
              <a:t>、</a:t>
            </a:r>
            <a:r>
              <a:rPr lang="en-US" altLang="zh-CN" sz="1599" spc="159" dirty="0">
                <a:solidFill>
                  <a:srgbClr val="FFFFFF"/>
                </a:solidFill>
                <a:latin typeface="思源黑体"/>
                <a:ea typeface="思源黑体"/>
              </a:rPr>
              <a:t>VR</a:t>
            </a:r>
            <a:r>
              <a:rPr lang="zh-CN" altLang="en-US" sz="1599" spc="159" dirty="0">
                <a:solidFill>
                  <a:srgbClr val="FFFFFF"/>
                </a:solidFill>
                <a:latin typeface="思源黑体"/>
                <a:ea typeface="思源黑体"/>
              </a:rPr>
              <a:t>等虚拟现实技术，可以低成本实现高质量的飞行仿真系统。</a:t>
            </a:r>
            <a:endParaRPr lang="en-US" altLang="zh-CN" sz="1599" spc="159" dirty="0">
              <a:solidFill>
                <a:srgbClr val="FFFFFF"/>
              </a:solidFill>
              <a:latin typeface="思源黑体"/>
              <a:ea typeface="思源黑体"/>
            </a:endParaRPr>
          </a:p>
          <a:p>
            <a:pPr marL="285750" indent="-285750">
              <a:lnSpc>
                <a:spcPts val="2559"/>
              </a:lnSpc>
              <a:buFont typeface="Wingdings" panose="05000000000000000000" pitchFamily="2" charset="2"/>
              <a:buChar char="Ø"/>
            </a:pPr>
            <a:r>
              <a:rPr lang="zh-CN" altLang="en-US" sz="1599" spc="159" dirty="0">
                <a:solidFill>
                  <a:srgbClr val="FFFFFF"/>
                </a:solidFill>
                <a:latin typeface="思源黑体"/>
                <a:ea typeface="思源黑体"/>
              </a:rPr>
              <a:t>我国正处于军事变革发展中，可以解决针对航空兵训练规模扩大化、训练形式对抗化、训练内容超前化的需求</a:t>
            </a:r>
            <a:endParaRPr lang="en-US" altLang="zh-CN" sz="1599" spc="159" dirty="0">
              <a:solidFill>
                <a:srgbClr val="FFFFFF"/>
              </a:solidFill>
              <a:latin typeface="思源黑体"/>
              <a:ea typeface="思源黑体"/>
            </a:endParaRPr>
          </a:p>
          <a:p>
            <a:pPr marL="285750" indent="-285750">
              <a:lnSpc>
                <a:spcPts val="2559"/>
              </a:lnSpc>
              <a:buFont typeface="Wingdings" panose="05000000000000000000" pitchFamily="2" charset="2"/>
              <a:buChar char="Ø"/>
            </a:pPr>
            <a:r>
              <a:rPr lang="zh-CN" altLang="en-US" sz="1599" spc="159" dirty="0">
                <a:solidFill>
                  <a:srgbClr val="FFFFFF"/>
                </a:solidFill>
                <a:latin typeface="思源黑体"/>
                <a:ea typeface="思源黑体"/>
              </a:rPr>
              <a:t>智能算法在未来也可以直接应用到四旋翼、固定翼的飞行器上做智能决策。</a:t>
            </a:r>
            <a:endParaRPr lang="en-US" sz="1599" spc="159" dirty="0">
              <a:solidFill>
                <a:srgbClr val="FFFFFF"/>
              </a:solidFill>
              <a:latin typeface="思源黑体"/>
              <a:ea typeface="思源黑体"/>
            </a:endParaRPr>
          </a:p>
        </p:txBody>
      </p:sp>
      <p:sp>
        <p:nvSpPr>
          <p:cNvPr id="72" name="TextBox 41">
            <a:extLst>
              <a:ext uri="{FF2B5EF4-FFF2-40B4-BE49-F238E27FC236}">
                <a16:creationId xmlns:a16="http://schemas.microsoft.com/office/drawing/2014/main" id="{0EC1B5BD-181E-41C2-8488-1A44CDF4F57E}"/>
              </a:ext>
            </a:extLst>
          </p:cNvPr>
          <p:cNvSpPr txBox="1"/>
          <p:nvPr/>
        </p:nvSpPr>
        <p:spPr>
          <a:xfrm>
            <a:off x="11174319" y="5458228"/>
            <a:ext cx="4930258"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FFFFFF"/>
                </a:solidFill>
                <a:ea typeface="思源黑体 Medium"/>
              </a:rPr>
              <a:t>未来的展望</a:t>
            </a:r>
            <a:endParaRPr lang="en-US" sz="2499" spc="374" dirty="0">
              <a:solidFill>
                <a:srgbClr val="FFFFFF"/>
              </a:solidFill>
              <a:ea typeface="思源黑体 Medium"/>
            </a:endParaRPr>
          </a:p>
        </p:txBody>
      </p:sp>
      <p:grpSp>
        <p:nvGrpSpPr>
          <p:cNvPr id="73" name="Group 42">
            <a:extLst>
              <a:ext uri="{FF2B5EF4-FFF2-40B4-BE49-F238E27FC236}">
                <a16:creationId xmlns:a16="http://schemas.microsoft.com/office/drawing/2014/main" id="{7624574F-095B-4BDE-ACC3-7C1CA3BDA9D5}"/>
              </a:ext>
            </a:extLst>
          </p:cNvPr>
          <p:cNvGrpSpPr/>
          <p:nvPr/>
        </p:nvGrpSpPr>
        <p:grpSpPr>
          <a:xfrm>
            <a:off x="10954702" y="2247744"/>
            <a:ext cx="3002421" cy="917326"/>
            <a:chOff x="0" y="0"/>
            <a:chExt cx="789302" cy="241155"/>
          </a:xfrm>
        </p:grpSpPr>
        <p:sp>
          <p:nvSpPr>
            <p:cNvPr id="74" name="Freeform 43">
              <a:extLst>
                <a:ext uri="{FF2B5EF4-FFF2-40B4-BE49-F238E27FC236}">
                  <a16:creationId xmlns:a16="http://schemas.microsoft.com/office/drawing/2014/main" id="{C3720F0A-6CCD-4171-BACB-3B21A7253AE8}"/>
                </a:ext>
              </a:extLst>
            </p:cNvPr>
            <p:cNvSpPr/>
            <p:nvPr/>
          </p:nvSpPr>
          <p:spPr>
            <a:xfrm>
              <a:off x="0" y="0"/>
              <a:ext cx="789302" cy="241155"/>
            </a:xfrm>
            <a:custGeom>
              <a:avLst/>
              <a:gdLst/>
              <a:ahLst/>
              <a:cxnLst/>
              <a:rect l="l" t="t" r="r" b="b"/>
              <a:pathLst>
                <a:path w="789302" h="241155">
                  <a:moveTo>
                    <a:pt x="0" y="0"/>
                  </a:moveTo>
                  <a:lnTo>
                    <a:pt x="789302" y="0"/>
                  </a:lnTo>
                  <a:lnTo>
                    <a:pt x="789302" y="241155"/>
                  </a:lnTo>
                  <a:lnTo>
                    <a:pt x="0" y="241155"/>
                  </a:lnTo>
                  <a:close/>
                </a:path>
              </a:pathLst>
            </a:custGeom>
            <a:solidFill>
              <a:srgbClr val="304370"/>
            </a:solidFill>
          </p:spPr>
        </p:sp>
        <p:sp>
          <p:nvSpPr>
            <p:cNvPr id="75" name="TextBox 44">
              <a:extLst>
                <a:ext uri="{FF2B5EF4-FFF2-40B4-BE49-F238E27FC236}">
                  <a16:creationId xmlns:a16="http://schemas.microsoft.com/office/drawing/2014/main" id="{819F9EAF-69A5-40AE-8813-D10A312F3226}"/>
                </a:ext>
              </a:extLst>
            </p:cNvPr>
            <p:cNvSpPr txBox="1"/>
            <p:nvPr/>
          </p:nvSpPr>
          <p:spPr>
            <a:xfrm>
              <a:off x="0" y="-19050"/>
              <a:ext cx="789302" cy="260205"/>
            </a:xfrm>
            <a:prstGeom prst="rect">
              <a:avLst/>
            </a:prstGeom>
          </p:spPr>
          <p:txBody>
            <a:bodyPr lIns="50800" tIns="50800" rIns="50800" bIns="50800" rtlCol="0" anchor="ctr"/>
            <a:lstStyle/>
            <a:p>
              <a:pPr algn="ctr">
                <a:lnSpc>
                  <a:spcPts val="3199"/>
                </a:lnSpc>
              </a:pPr>
              <a:endParaRPr/>
            </a:p>
          </p:txBody>
        </p:sp>
      </p:grpSp>
      <p:grpSp>
        <p:nvGrpSpPr>
          <p:cNvPr id="76" name="Group 45">
            <a:extLst>
              <a:ext uri="{FF2B5EF4-FFF2-40B4-BE49-F238E27FC236}">
                <a16:creationId xmlns:a16="http://schemas.microsoft.com/office/drawing/2014/main" id="{26BF06A3-CE54-44B4-9E30-C6B85FAF8995}"/>
              </a:ext>
            </a:extLst>
          </p:cNvPr>
          <p:cNvGrpSpPr/>
          <p:nvPr/>
        </p:nvGrpSpPr>
        <p:grpSpPr>
          <a:xfrm>
            <a:off x="14081408" y="2247744"/>
            <a:ext cx="3002421" cy="917326"/>
            <a:chOff x="0" y="0"/>
            <a:chExt cx="789302" cy="241155"/>
          </a:xfrm>
        </p:grpSpPr>
        <p:sp>
          <p:nvSpPr>
            <p:cNvPr id="77" name="Freeform 46">
              <a:extLst>
                <a:ext uri="{FF2B5EF4-FFF2-40B4-BE49-F238E27FC236}">
                  <a16:creationId xmlns:a16="http://schemas.microsoft.com/office/drawing/2014/main" id="{AFF1D56C-7B5C-48E7-A3CD-18D49B7846CA}"/>
                </a:ext>
              </a:extLst>
            </p:cNvPr>
            <p:cNvSpPr/>
            <p:nvPr/>
          </p:nvSpPr>
          <p:spPr>
            <a:xfrm>
              <a:off x="0" y="0"/>
              <a:ext cx="789302" cy="241155"/>
            </a:xfrm>
            <a:custGeom>
              <a:avLst/>
              <a:gdLst/>
              <a:ahLst/>
              <a:cxnLst/>
              <a:rect l="l" t="t" r="r" b="b"/>
              <a:pathLst>
                <a:path w="789302" h="241155">
                  <a:moveTo>
                    <a:pt x="0" y="0"/>
                  </a:moveTo>
                  <a:lnTo>
                    <a:pt x="789302" y="0"/>
                  </a:lnTo>
                  <a:lnTo>
                    <a:pt x="789302" y="241155"/>
                  </a:lnTo>
                  <a:lnTo>
                    <a:pt x="0" y="241155"/>
                  </a:lnTo>
                  <a:close/>
                </a:path>
              </a:pathLst>
            </a:custGeom>
            <a:solidFill>
              <a:srgbClr val="304370"/>
            </a:solidFill>
          </p:spPr>
        </p:sp>
        <p:sp>
          <p:nvSpPr>
            <p:cNvPr id="78" name="TextBox 47">
              <a:extLst>
                <a:ext uri="{FF2B5EF4-FFF2-40B4-BE49-F238E27FC236}">
                  <a16:creationId xmlns:a16="http://schemas.microsoft.com/office/drawing/2014/main" id="{B5A85161-E9D2-422F-9E84-B742CECBE0F3}"/>
                </a:ext>
              </a:extLst>
            </p:cNvPr>
            <p:cNvSpPr txBox="1"/>
            <p:nvPr/>
          </p:nvSpPr>
          <p:spPr>
            <a:xfrm>
              <a:off x="0" y="-19050"/>
              <a:ext cx="789302" cy="260205"/>
            </a:xfrm>
            <a:prstGeom prst="rect">
              <a:avLst/>
            </a:prstGeom>
          </p:spPr>
          <p:txBody>
            <a:bodyPr lIns="50800" tIns="50800" rIns="50800" bIns="50800" rtlCol="0" anchor="ctr"/>
            <a:lstStyle/>
            <a:p>
              <a:pPr algn="ctr">
                <a:lnSpc>
                  <a:spcPts val="3199"/>
                </a:lnSpc>
              </a:pPr>
              <a:endParaRPr/>
            </a:p>
          </p:txBody>
        </p:sp>
      </p:grpSp>
      <p:sp>
        <p:nvSpPr>
          <p:cNvPr id="79" name="TextBox 48">
            <a:extLst>
              <a:ext uri="{FF2B5EF4-FFF2-40B4-BE49-F238E27FC236}">
                <a16:creationId xmlns:a16="http://schemas.microsoft.com/office/drawing/2014/main" id="{EBDE26DA-BC35-486D-821F-CAB0A6B3E4CC}"/>
              </a:ext>
            </a:extLst>
          </p:cNvPr>
          <p:cNvSpPr txBox="1"/>
          <p:nvPr/>
        </p:nvSpPr>
        <p:spPr>
          <a:xfrm>
            <a:off x="4704059" y="2480981"/>
            <a:ext cx="2996883" cy="393700"/>
          </a:xfrm>
          <a:prstGeom prst="rect">
            <a:avLst/>
          </a:prstGeom>
        </p:spPr>
        <p:txBody>
          <a:bodyPr lIns="0" tIns="0" rIns="0" bIns="0" rtlCol="0" anchor="t">
            <a:spAutoFit/>
          </a:bodyPr>
          <a:lstStyle/>
          <a:p>
            <a:pPr algn="ctr">
              <a:lnSpc>
                <a:spcPts val="3199"/>
              </a:lnSpc>
              <a:spcBef>
                <a:spcPct val="0"/>
              </a:spcBef>
            </a:pPr>
            <a:r>
              <a:rPr lang="zh-CN" altLang="en-US" sz="2499" spc="374" dirty="0">
                <a:solidFill>
                  <a:srgbClr val="FFFFFF"/>
                </a:solidFill>
                <a:ea typeface="思源黑体 Medium"/>
              </a:rPr>
              <a:t>灵活度高</a:t>
            </a:r>
            <a:endParaRPr lang="en-US" sz="2499" spc="374" dirty="0">
              <a:solidFill>
                <a:srgbClr val="FFFFFF"/>
              </a:solidFill>
              <a:ea typeface="思源黑体 Medium"/>
            </a:endParaRPr>
          </a:p>
        </p:txBody>
      </p:sp>
      <p:sp>
        <p:nvSpPr>
          <p:cNvPr id="80" name="TextBox 49">
            <a:extLst>
              <a:ext uri="{FF2B5EF4-FFF2-40B4-BE49-F238E27FC236}">
                <a16:creationId xmlns:a16="http://schemas.microsoft.com/office/drawing/2014/main" id="{8D24C7CC-AF13-4F78-BF7E-BF3E24063FFF}"/>
              </a:ext>
            </a:extLst>
          </p:cNvPr>
          <p:cNvSpPr txBox="1"/>
          <p:nvPr/>
        </p:nvSpPr>
        <p:spPr>
          <a:xfrm>
            <a:off x="7830765" y="2480981"/>
            <a:ext cx="2996883" cy="390620"/>
          </a:xfrm>
          <a:prstGeom prst="rect">
            <a:avLst/>
          </a:prstGeom>
        </p:spPr>
        <p:txBody>
          <a:bodyPr lIns="0" tIns="0" rIns="0" bIns="0" rtlCol="0" anchor="t">
            <a:spAutoFit/>
          </a:bodyPr>
          <a:lstStyle/>
          <a:p>
            <a:pPr algn="ctr">
              <a:lnSpc>
                <a:spcPts val="3199"/>
              </a:lnSpc>
              <a:spcBef>
                <a:spcPct val="0"/>
              </a:spcBef>
            </a:pPr>
            <a:r>
              <a:rPr lang="zh-CN" altLang="en-US" sz="2499" spc="374" dirty="0">
                <a:solidFill>
                  <a:srgbClr val="FFFFFF"/>
                </a:solidFill>
                <a:ea typeface="思源黑体 Medium"/>
              </a:rPr>
              <a:t>泛化能力强</a:t>
            </a:r>
            <a:endParaRPr lang="en-US" sz="2499" spc="374" dirty="0">
              <a:solidFill>
                <a:srgbClr val="FFFFFF"/>
              </a:solidFill>
              <a:ea typeface="思源黑体 Medium"/>
            </a:endParaRPr>
          </a:p>
        </p:txBody>
      </p:sp>
      <p:sp>
        <p:nvSpPr>
          <p:cNvPr id="81" name="TextBox 50">
            <a:extLst>
              <a:ext uri="{FF2B5EF4-FFF2-40B4-BE49-F238E27FC236}">
                <a16:creationId xmlns:a16="http://schemas.microsoft.com/office/drawing/2014/main" id="{6D1C737B-F607-448A-8AF6-503DA65367D2}"/>
              </a:ext>
            </a:extLst>
          </p:cNvPr>
          <p:cNvSpPr txBox="1"/>
          <p:nvPr/>
        </p:nvSpPr>
        <p:spPr>
          <a:xfrm>
            <a:off x="10957471" y="2480981"/>
            <a:ext cx="2996883" cy="393700"/>
          </a:xfrm>
          <a:prstGeom prst="rect">
            <a:avLst/>
          </a:prstGeom>
        </p:spPr>
        <p:txBody>
          <a:bodyPr lIns="0" tIns="0" rIns="0" bIns="0" rtlCol="0" anchor="t">
            <a:spAutoFit/>
          </a:bodyPr>
          <a:lstStyle/>
          <a:p>
            <a:pPr algn="ctr">
              <a:lnSpc>
                <a:spcPts val="3199"/>
              </a:lnSpc>
              <a:spcBef>
                <a:spcPct val="0"/>
              </a:spcBef>
            </a:pPr>
            <a:r>
              <a:rPr lang="zh-CN" altLang="en-US" sz="2499" spc="374" dirty="0">
                <a:solidFill>
                  <a:srgbClr val="FFFFFF"/>
                </a:solidFill>
                <a:ea typeface="思源黑体 Medium"/>
              </a:rPr>
              <a:t>真实度高</a:t>
            </a:r>
            <a:endParaRPr lang="en-US" sz="2499" spc="374" dirty="0">
              <a:solidFill>
                <a:srgbClr val="FFFFFF"/>
              </a:solidFill>
              <a:ea typeface="思源黑体 Medium"/>
            </a:endParaRPr>
          </a:p>
        </p:txBody>
      </p:sp>
      <p:sp>
        <p:nvSpPr>
          <p:cNvPr id="82" name="TextBox 51">
            <a:extLst>
              <a:ext uri="{FF2B5EF4-FFF2-40B4-BE49-F238E27FC236}">
                <a16:creationId xmlns:a16="http://schemas.microsoft.com/office/drawing/2014/main" id="{DAC41320-881D-4648-8579-906D97F46801}"/>
              </a:ext>
            </a:extLst>
          </p:cNvPr>
          <p:cNvSpPr txBox="1"/>
          <p:nvPr/>
        </p:nvSpPr>
        <p:spPr>
          <a:xfrm>
            <a:off x="14084177" y="2480981"/>
            <a:ext cx="2996883" cy="390620"/>
          </a:xfrm>
          <a:prstGeom prst="rect">
            <a:avLst/>
          </a:prstGeom>
        </p:spPr>
        <p:txBody>
          <a:bodyPr lIns="0" tIns="0" rIns="0" bIns="0" rtlCol="0" anchor="t">
            <a:spAutoFit/>
          </a:bodyPr>
          <a:lstStyle/>
          <a:p>
            <a:pPr algn="ctr">
              <a:lnSpc>
                <a:spcPts val="3199"/>
              </a:lnSpc>
              <a:spcBef>
                <a:spcPct val="0"/>
              </a:spcBef>
            </a:pPr>
            <a:r>
              <a:rPr lang="zh-CN" altLang="en-US" sz="2499" spc="374" dirty="0">
                <a:solidFill>
                  <a:srgbClr val="FFFFFF"/>
                </a:solidFill>
                <a:ea typeface="思源黑体 Medium"/>
              </a:rPr>
              <a:t>安全、低成本</a:t>
            </a:r>
            <a:endParaRPr lang="en-US" sz="2499" spc="374" dirty="0">
              <a:solidFill>
                <a:srgbClr val="FFFFFF"/>
              </a:solidFill>
              <a:ea typeface="思源黑体 Medium"/>
            </a:endParaRPr>
          </a:p>
        </p:txBody>
      </p:sp>
      <p:sp>
        <p:nvSpPr>
          <p:cNvPr id="83" name="TextBox 52">
            <a:extLst>
              <a:ext uri="{FF2B5EF4-FFF2-40B4-BE49-F238E27FC236}">
                <a16:creationId xmlns:a16="http://schemas.microsoft.com/office/drawing/2014/main" id="{7980C37A-E22E-489A-A26A-F54E09D143D4}"/>
              </a:ext>
            </a:extLst>
          </p:cNvPr>
          <p:cNvSpPr txBox="1"/>
          <p:nvPr/>
        </p:nvSpPr>
        <p:spPr>
          <a:xfrm>
            <a:off x="4701290" y="3322203"/>
            <a:ext cx="2617854" cy="1076833"/>
          </a:xfrm>
          <a:prstGeom prst="rect">
            <a:avLst/>
          </a:prstGeom>
        </p:spPr>
        <p:txBody>
          <a:bodyPr lIns="0" tIns="0" rIns="0" bIns="0" rtlCol="0" anchor="t">
            <a:spAutoFit/>
          </a:bodyPr>
          <a:lstStyle/>
          <a:p>
            <a:pPr marL="345439" lvl="1" indent="-172720">
              <a:lnSpc>
                <a:spcPts val="2879"/>
              </a:lnSpc>
              <a:buFont typeface="Arial"/>
              <a:buChar char="•"/>
            </a:pPr>
            <a:r>
              <a:rPr lang="zh-CN" altLang="en-US" sz="1599" spc="159" dirty="0">
                <a:solidFill>
                  <a:srgbClr val="000000"/>
                </a:solidFill>
                <a:ea typeface="思源黑体"/>
              </a:rPr>
              <a:t>训练的数据集中包含了绝大多数可能遇到的飞行场景。</a:t>
            </a:r>
            <a:endParaRPr lang="en-US" sz="1599" spc="159" dirty="0">
              <a:solidFill>
                <a:srgbClr val="000000"/>
              </a:solidFill>
              <a:ea typeface="思源黑体"/>
            </a:endParaRPr>
          </a:p>
        </p:txBody>
      </p:sp>
      <p:sp>
        <p:nvSpPr>
          <p:cNvPr id="84" name="TextBox 53">
            <a:extLst>
              <a:ext uri="{FF2B5EF4-FFF2-40B4-BE49-F238E27FC236}">
                <a16:creationId xmlns:a16="http://schemas.microsoft.com/office/drawing/2014/main" id="{04CEC3FC-442B-49D9-B175-4301A87B6921}"/>
              </a:ext>
            </a:extLst>
          </p:cNvPr>
          <p:cNvSpPr txBox="1"/>
          <p:nvPr/>
        </p:nvSpPr>
        <p:spPr>
          <a:xfrm>
            <a:off x="7799869" y="3294569"/>
            <a:ext cx="2639532" cy="1433854"/>
          </a:xfrm>
          <a:prstGeom prst="rect">
            <a:avLst/>
          </a:prstGeom>
        </p:spPr>
        <p:txBody>
          <a:bodyPr wrap="square" lIns="0" tIns="0" rIns="0" bIns="0" rtlCol="0" anchor="t">
            <a:spAutoFit/>
          </a:bodyPr>
          <a:lstStyle/>
          <a:p>
            <a:pPr marL="345439" lvl="1" indent="-172720">
              <a:lnSpc>
                <a:spcPts val="2879"/>
              </a:lnSpc>
              <a:buFont typeface="Arial"/>
              <a:buChar char="•"/>
            </a:pPr>
            <a:r>
              <a:rPr lang="zh-CN" altLang="en-US" sz="1599" spc="159" dirty="0">
                <a:solidFill>
                  <a:srgbClr val="000000"/>
                </a:solidFill>
                <a:ea typeface="思源黑体"/>
              </a:rPr>
              <a:t>通过训练基于深度学习的算法，飞行仿真系统能够学习并理解广泛的飞行情境。</a:t>
            </a:r>
            <a:endParaRPr lang="en-US" sz="1599" spc="159" dirty="0">
              <a:solidFill>
                <a:srgbClr val="000000"/>
              </a:solidFill>
              <a:ea typeface="思源黑体"/>
            </a:endParaRPr>
          </a:p>
        </p:txBody>
      </p:sp>
      <p:sp>
        <p:nvSpPr>
          <p:cNvPr id="85" name="TextBox 54">
            <a:extLst>
              <a:ext uri="{FF2B5EF4-FFF2-40B4-BE49-F238E27FC236}">
                <a16:creationId xmlns:a16="http://schemas.microsoft.com/office/drawing/2014/main" id="{966DF43E-FFCB-4ABB-A851-B1F627A50F4F}"/>
              </a:ext>
            </a:extLst>
          </p:cNvPr>
          <p:cNvSpPr txBox="1"/>
          <p:nvPr/>
        </p:nvSpPr>
        <p:spPr>
          <a:xfrm>
            <a:off x="11069610" y="3280812"/>
            <a:ext cx="2617854" cy="1444754"/>
          </a:xfrm>
          <a:prstGeom prst="rect">
            <a:avLst/>
          </a:prstGeom>
        </p:spPr>
        <p:txBody>
          <a:bodyPr lIns="0" tIns="0" rIns="0" bIns="0" rtlCol="0" anchor="t">
            <a:spAutoFit/>
          </a:bodyPr>
          <a:lstStyle/>
          <a:p>
            <a:pPr marL="345439" lvl="1" indent="-172720">
              <a:lnSpc>
                <a:spcPts val="2879"/>
              </a:lnSpc>
              <a:buFont typeface="Arial"/>
              <a:buChar char="•"/>
            </a:pPr>
            <a:r>
              <a:rPr lang="zh-CN" altLang="en-US" sz="1599" spc="159" dirty="0">
                <a:solidFill>
                  <a:srgbClr val="000000"/>
                </a:solidFill>
                <a:ea typeface="思源黑体"/>
              </a:rPr>
              <a:t>人工智能算法能够更精确地模拟飞机的动力学行为、环境影响以及飞行员的操作</a:t>
            </a:r>
            <a:endParaRPr lang="en-US" sz="1599" spc="159" dirty="0">
              <a:solidFill>
                <a:srgbClr val="000000"/>
              </a:solidFill>
              <a:ea typeface="思源黑体"/>
            </a:endParaRPr>
          </a:p>
        </p:txBody>
      </p:sp>
      <p:sp>
        <p:nvSpPr>
          <p:cNvPr id="86" name="TextBox 55">
            <a:extLst>
              <a:ext uri="{FF2B5EF4-FFF2-40B4-BE49-F238E27FC236}">
                <a16:creationId xmlns:a16="http://schemas.microsoft.com/office/drawing/2014/main" id="{9C1CEFD7-B2C2-48CF-B96E-0C1A30EB79C3}"/>
              </a:ext>
            </a:extLst>
          </p:cNvPr>
          <p:cNvSpPr txBox="1"/>
          <p:nvPr/>
        </p:nvSpPr>
        <p:spPr>
          <a:xfrm>
            <a:off x="14081408" y="3323292"/>
            <a:ext cx="2947509" cy="1075744"/>
          </a:xfrm>
          <a:prstGeom prst="rect">
            <a:avLst/>
          </a:prstGeom>
        </p:spPr>
        <p:txBody>
          <a:bodyPr wrap="square" lIns="0" tIns="0" rIns="0" bIns="0" rtlCol="0" anchor="t">
            <a:spAutoFit/>
          </a:bodyPr>
          <a:lstStyle/>
          <a:p>
            <a:pPr marL="345439" lvl="1" indent="-172720">
              <a:lnSpc>
                <a:spcPts val="2879"/>
              </a:lnSpc>
              <a:buFont typeface="Arial"/>
              <a:buChar char="•"/>
            </a:pPr>
            <a:r>
              <a:rPr lang="zh-CN" altLang="en-US" sz="1599" spc="159" dirty="0">
                <a:solidFill>
                  <a:srgbClr val="000000"/>
                </a:solidFill>
                <a:ea typeface="思源黑体"/>
              </a:rPr>
              <a:t>虚拟环境下的培训可以大幅降低实际飞行的成本，减少人员和设备的风险。</a:t>
            </a:r>
            <a:endParaRPr lang="en-US" sz="1599" spc="159" dirty="0">
              <a:solidFill>
                <a:srgbClr val="000000"/>
              </a:solidFill>
              <a:ea typeface="思源黑体"/>
            </a:endParaRPr>
          </a:p>
        </p:txBody>
      </p:sp>
      <p:pic>
        <p:nvPicPr>
          <p:cNvPr id="8" name="图片 7">
            <a:extLst>
              <a:ext uri="{FF2B5EF4-FFF2-40B4-BE49-F238E27FC236}">
                <a16:creationId xmlns:a16="http://schemas.microsoft.com/office/drawing/2014/main" id="{886AC203-DF85-4A0B-9643-B1B06B0344BC}"/>
              </a:ext>
            </a:extLst>
          </p:cNvPr>
          <p:cNvPicPr>
            <a:picLocks noChangeAspect="1"/>
          </p:cNvPicPr>
          <p:nvPr/>
        </p:nvPicPr>
        <p:blipFill>
          <a:blip r:embed="rId3"/>
          <a:stretch>
            <a:fillRect/>
          </a:stretch>
        </p:blipFill>
        <p:spPr>
          <a:xfrm>
            <a:off x="4893573" y="5020842"/>
            <a:ext cx="5808642" cy="3863561"/>
          </a:xfrm>
          <a:prstGeom prst="rect">
            <a:avLst/>
          </a:prstGeom>
        </p:spPr>
      </p:pic>
      <p:sp>
        <p:nvSpPr>
          <p:cNvPr id="9" name="文本框 8">
            <a:extLst>
              <a:ext uri="{FF2B5EF4-FFF2-40B4-BE49-F238E27FC236}">
                <a16:creationId xmlns:a16="http://schemas.microsoft.com/office/drawing/2014/main" id="{F34410D4-278E-440B-B7F4-1CA37B6617F6}"/>
              </a:ext>
            </a:extLst>
          </p:cNvPr>
          <p:cNvSpPr txBox="1"/>
          <p:nvPr/>
        </p:nvSpPr>
        <p:spPr>
          <a:xfrm>
            <a:off x="4622525" y="1488593"/>
            <a:ext cx="6551794" cy="461665"/>
          </a:xfrm>
          <a:prstGeom prst="rect">
            <a:avLst/>
          </a:prstGeom>
          <a:noFill/>
        </p:spPr>
        <p:txBody>
          <a:bodyPr wrap="none" rtlCol="0">
            <a:spAutoFit/>
          </a:bodyPr>
          <a:lstStyle/>
          <a:p>
            <a:pPr marL="285750" indent="-285750">
              <a:buFont typeface="Wingdings" panose="05000000000000000000" pitchFamily="2" charset="2"/>
              <a:buChar char="Ø"/>
            </a:pPr>
            <a:r>
              <a:rPr lang="zh-CN" altLang="en-US" sz="2400" dirty="0">
                <a:latin typeface="微软雅黑" panose="020B0503020204020204" pitchFamily="34" charset="-122"/>
                <a:ea typeface="微软雅黑" panose="020B0503020204020204" pitchFamily="34" charset="-122"/>
              </a:rPr>
              <a:t>基于人工智能的飞行仿真系统有有如下特点</a:t>
            </a:r>
            <a:r>
              <a:rPr lang="zh-CN" altLang="en-US" dirty="0"/>
              <a:t>：</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2963868846"/>
              </p:ext>
            </p:extLst>
          </p:nvPr>
        </p:nvGraphicFramePr>
        <p:xfrm>
          <a:off x="1371600" y="2703900"/>
          <a:ext cx="15779773" cy="6299638"/>
        </p:xfrm>
        <a:graphic>
          <a:graphicData uri="http://schemas.openxmlformats.org/drawingml/2006/table">
            <a:tbl>
              <a:tblPr/>
              <a:tblGrid>
                <a:gridCol w="869911">
                  <a:extLst>
                    <a:ext uri="{9D8B030D-6E8A-4147-A177-3AD203B41FA5}">
                      <a16:colId xmlns:a16="http://schemas.microsoft.com/office/drawing/2014/main" val="20000"/>
                    </a:ext>
                  </a:extLst>
                </a:gridCol>
                <a:gridCol w="1933717">
                  <a:extLst>
                    <a:ext uri="{9D8B030D-6E8A-4147-A177-3AD203B41FA5}">
                      <a16:colId xmlns:a16="http://schemas.microsoft.com/office/drawing/2014/main" val="20001"/>
                    </a:ext>
                  </a:extLst>
                </a:gridCol>
                <a:gridCol w="5705027">
                  <a:extLst>
                    <a:ext uri="{9D8B030D-6E8A-4147-A177-3AD203B41FA5}">
                      <a16:colId xmlns:a16="http://schemas.microsoft.com/office/drawing/2014/main" val="20002"/>
                    </a:ext>
                  </a:extLst>
                </a:gridCol>
                <a:gridCol w="2112234">
                  <a:extLst>
                    <a:ext uri="{9D8B030D-6E8A-4147-A177-3AD203B41FA5}">
                      <a16:colId xmlns:a16="http://schemas.microsoft.com/office/drawing/2014/main" val="20003"/>
                    </a:ext>
                  </a:extLst>
                </a:gridCol>
                <a:gridCol w="5158884">
                  <a:extLst>
                    <a:ext uri="{9D8B030D-6E8A-4147-A177-3AD203B41FA5}">
                      <a16:colId xmlns:a16="http://schemas.microsoft.com/office/drawing/2014/main" val="20004"/>
                    </a:ext>
                  </a:extLst>
                </a:gridCol>
              </a:tblGrid>
              <a:tr h="789914">
                <a:tc>
                  <a:txBody>
                    <a:bodyPr/>
                    <a:lstStyle/>
                    <a:p>
                      <a:pPr algn="ctr">
                        <a:lnSpc>
                          <a:spcPts val="2239"/>
                        </a:lnSpc>
                        <a:defRPr/>
                      </a:pPr>
                      <a:endParaRPr lang="en-US" sz="1100" dirty="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12700" cap="flat" cmpd="sng" algn="ctr">
                      <a:solidFill>
                        <a:schemeClr val="tx1"/>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chemeClr val="accent1">
                        <a:lumMod val="20000"/>
                        <a:lumOff val="80000"/>
                      </a:schemeClr>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12700" cap="flat" cmpd="sng" algn="ctr">
                      <a:solidFill>
                        <a:schemeClr val="tx1"/>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chemeClr val="accent1">
                        <a:lumMod val="20000"/>
                        <a:lumOff val="80000"/>
                      </a:schemeClr>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12700" cap="flat" cmpd="sng" algn="ctr">
                      <a:solidFill>
                        <a:schemeClr val="tx1"/>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chemeClr val="accent1">
                        <a:lumMod val="20000"/>
                        <a:lumOff val="80000"/>
                      </a:schemeClr>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12700" cap="flat" cmpd="sng" algn="ctr">
                      <a:solidFill>
                        <a:schemeClr val="tx1"/>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chemeClr val="accent1">
                        <a:lumMod val="20000"/>
                        <a:lumOff val="80000"/>
                      </a:schemeClr>
                    </a:solidFill>
                  </a:tcPr>
                </a:tc>
                <a:tc>
                  <a:txBody>
                    <a:bodyPr/>
                    <a:lstStyle/>
                    <a:p>
                      <a:pPr algn="ctr">
                        <a:lnSpc>
                          <a:spcPts val="2239"/>
                        </a:lnSpc>
                        <a:defRPr/>
                      </a:pPr>
                      <a:endParaRPr lang="en-US" sz="1100" dirty="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786100">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extLst>
                  <a:ext uri="{0D108BD9-81ED-4DB2-BD59-A6C34878D82A}">
                    <a16:rowId xmlns:a16="http://schemas.microsoft.com/office/drawing/2014/main" val="10001"/>
                  </a:ext>
                </a:extLst>
              </a:tr>
              <a:tr h="786100">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extLst>
                  <a:ext uri="{0D108BD9-81ED-4DB2-BD59-A6C34878D82A}">
                    <a16:rowId xmlns:a16="http://schemas.microsoft.com/office/drawing/2014/main" val="10002"/>
                  </a:ext>
                </a:extLst>
              </a:tr>
              <a:tr h="791472">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dirty="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extLst>
                  <a:ext uri="{0D108BD9-81ED-4DB2-BD59-A6C34878D82A}">
                    <a16:rowId xmlns:a16="http://schemas.microsoft.com/office/drawing/2014/main" val="10003"/>
                  </a:ext>
                </a:extLst>
              </a:tr>
              <a:tr h="791472">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dirty="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extLst>
                  <a:ext uri="{0D108BD9-81ED-4DB2-BD59-A6C34878D82A}">
                    <a16:rowId xmlns:a16="http://schemas.microsoft.com/office/drawing/2014/main" val="10004"/>
                  </a:ext>
                </a:extLst>
              </a:tr>
              <a:tr h="784860">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dirty="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AAC2E2"/>
                    </a:solidFill>
                  </a:tcPr>
                </a:tc>
                <a:extLst>
                  <a:ext uri="{0D108BD9-81ED-4DB2-BD59-A6C34878D82A}">
                    <a16:rowId xmlns:a16="http://schemas.microsoft.com/office/drawing/2014/main" val="10005"/>
                  </a:ext>
                </a:extLst>
              </a:tr>
              <a:tr h="784860">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0" cap="flat" cmpd="sng" algn="ctr">
                      <a:solidFill>
                        <a:srgbClr val="CCCCCC"/>
                      </a:solidFill>
                      <a:prstDash val="solid"/>
                      <a:round/>
                      <a:headEnd type="none" w="med" len="med"/>
                      <a:tailEnd type="none" w="med" len="med"/>
                    </a:lnB>
                    <a:solidFill>
                      <a:srgbClr val="D3E1F4"/>
                    </a:solidFill>
                  </a:tcPr>
                </a:tc>
                <a:extLst>
                  <a:ext uri="{0D108BD9-81ED-4DB2-BD59-A6C34878D82A}">
                    <a16:rowId xmlns:a16="http://schemas.microsoft.com/office/drawing/2014/main" val="10006"/>
                  </a:ext>
                </a:extLst>
              </a:tr>
              <a:tr h="784860">
                <a:tc>
                  <a:txBody>
                    <a:bodyPr/>
                    <a:lstStyle/>
                    <a:p>
                      <a:pPr algn="ctr">
                        <a:lnSpc>
                          <a:spcPts val="2239"/>
                        </a:lnSpc>
                        <a:defRPr/>
                      </a:pPr>
                      <a:endParaRPr lang="en-US" sz="1100"/>
                    </a:p>
                  </a:txBody>
                  <a:tcPr marL="19050" marR="19050" marT="19050" marB="19050" anchor="ctr">
                    <a:lnL w="12700" cap="flat" cmpd="sng" algn="ctr">
                      <a:solidFill>
                        <a:schemeClr val="tx1"/>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C2E2"/>
                    </a:solidFill>
                  </a:tcPr>
                </a:tc>
                <a:tc>
                  <a:txBody>
                    <a:bodyPr/>
                    <a:lstStyle/>
                    <a:p>
                      <a:pPr algn="ctr">
                        <a:lnSpc>
                          <a:spcPts val="2239"/>
                        </a:lnSpc>
                        <a:defRPr/>
                      </a:pPr>
                      <a:endParaRPr lang="en-US" sz="1100"/>
                    </a:p>
                  </a:txBody>
                  <a:tcPr marL="19050" marR="19050" marT="19050" marB="19050" anchor="ctr">
                    <a:lnL w="0" cap="flat" cmpd="sng" algn="ctr">
                      <a:solidFill>
                        <a:srgbClr val="CCCCCC"/>
                      </a:solidFill>
                      <a:prstDash val="solid"/>
                      <a:round/>
                      <a:headEnd type="none" w="med" len="med"/>
                      <a:tailEnd type="none" w="med" len="med"/>
                    </a:lnL>
                    <a:lnR w="0" cap="flat" cmpd="sng" algn="ctr">
                      <a:solidFill>
                        <a:srgbClr val="CCCCCC"/>
                      </a:solidFill>
                      <a:prstDash val="solid"/>
                      <a:round/>
                      <a:headEnd type="none" w="med" len="med"/>
                      <a:tailEnd type="none" w="med" len="med"/>
                    </a:lnR>
                    <a:lnT w="0"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C2E2"/>
                    </a:solidFill>
                  </a:tcPr>
                </a:tc>
                <a:tc>
                  <a:txBody>
                    <a:bodyPr/>
                    <a:lstStyle/>
                    <a:p>
                      <a:pPr algn="ctr">
                        <a:lnSpc>
                          <a:spcPts val="2239"/>
                        </a:lnSpc>
                        <a:defRPr/>
                      </a:pPr>
                      <a:endParaRPr lang="en-US" sz="1100" dirty="0"/>
                    </a:p>
                  </a:txBody>
                  <a:tcPr marL="19050" marR="19050" marT="19050" marB="19050" anchor="ctr">
                    <a:lnL w="0" cap="flat" cmpd="sng" algn="ctr">
                      <a:solidFill>
                        <a:srgbClr val="CCCCCC"/>
                      </a:solidFill>
                      <a:prstDash val="solid"/>
                      <a:round/>
                      <a:headEnd type="none" w="med" len="med"/>
                      <a:tailEnd type="none" w="med" len="med"/>
                    </a:lnL>
                    <a:lnR w="12700" cap="flat" cmpd="sng" algn="ctr">
                      <a:solidFill>
                        <a:schemeClr val="tx1"/>
                      </a:solidFill>
                      <a:prstDash val="solid"/>
                      <a:round/>
                      <a:headEnd type="none" w="med" len="med"/>
                      <a:tailEnd type="none" w="med" len="med"/>
                    </a:lnR>
                    <a:lnT w="0" cap="flat" cmpd="sng" algn="ctr">
                      <a:solidFill>
                        <a:srgbClr val="CCCCCC"/>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AC2E2"/>
                    </a:solidFill>
                  </a:tcPr>
                </a:tc>
                <a:extLst>
                  <a:ext uri="{0D108BD9-81ED-4DB2-BD59-A6C34878D82A}">
                    <a16:rowId xmlns:a16="http://schemas.microsoft.com/office/drawing/2014/main" val="10007"/>
                  </a:ext>
                </a:extLst>
              </a:tr>
            </a:tbl>
          </a:graphicData>
        </a:graphic>
      </p:graphicFrame>
      <p:sp>
        <p:nvSpPr>
          <p:cNvPr id="3" name="TextBox 3"/>
          <p:cNvSpPr txBox="1"/>
          <p:nvPr/>
        </p:nvSpPr>
        <p:spPr>
          <a:xfrm>
            <a:off x="7018606" y="990600"/>
            <a:ext cx="4250789" cy="752348"/>
          </a:xfrm>
          <a:prstGeom prst="rect">
            <a:avLst/>
          </a:prstGeom>
        </p:spPr>
        <p:txBody>
          <a:bodyPr lIns="0" tIns="0" rIns="0" bIns="0" rtlCol="0" anchor="t">
            <a:spAutoFit/>
          </a:bodyPr>
          <a:lstStyle/>
          <a:p>
            <a:pPr algn="ctr">
              <a:lnSpc>
                <a:spcPts val="6015"/>
              </a:lnSpc>
            </a:pPr>
            <a:r>
              <a:rPr lang="en-US" sz="4699" spc="2349">
                <a:solidFill>
                  <a:srgbClr val="304370"/>
                </a:solidFill>
                <a:ea typeface="思源黑体 Bold"/>
              </a:rPr>
              <a:t>参考文献</a:t>
            </a:r>
          </a:p>
        </p:txBody>
      </p:sp>
      <p:grpSp>
        <p:nvGrpSpPr>
          <p:cNvPr id="4" name="Group 4"/>
          <p:cNvGrpSpPr/>
          <p:nvPr/>
        </p:nvGrpSpPr>
        <p:grpSpPr>
          <a:xfrm>
            <a:off x="1264271" y="2867096"/>
            <a:ext cx="816894" cy="5782992"/>
            <a:chOff x="0" y="0"/>
            <a:chExt cx="1089192" cy="7710657"/>
          </a:xfrm>
        </p:grpSpPr>
        <p:sp>
          <p:nvSpPr>
            <p:cNvPr id="5" name="TextBox 5"/>
            <p:cNvSpPr txBox="1"/>
            <p:nvPr/>
          </p:nvSpPr>
          <p:spPr>
            <a:xfrm>
              <a:off x="0" y="-9525"/>
              <a:ext cx="1089192" cy="330750"/>
            </a:xfrm>
            <a:prstGeom prst="rect">
              <a:avLst/>
            </a:prstGeom>
          </p:spPr>
          <p:txBody>
            <a:bodyPr lIns="0" tIns="0" rIns="0" bIns="0" rtlCol="0" anchor="t">
              <a:spAutoFit/>
            </a:bodyPr>
            <a:lstStyle/>
            <a:p>
              <a:pPr algn="ctr">
                <a:lnSpc>
                  <a:spcPts val="2047"/>
                </a:lnSpc>
                <a:spcBef>
                  <a:spcPct val="0"/>
                </a:spcBef>
              </a:pPr>
              <a:r>
                <a:rPr lang="en-US" sz="1599" spc="239" dirty="0">
                  <a:solidFill>
                    <a:srgbClr val="002060"/>
                  </a:solidFill>
                  <a:latin typeface="思源黑体 Medium"/>
                </a:rPr>
                <a:t>[1]</a:t>
              </a:r>
            </a:p>
          </p:txBody>
        </p:sp>
        <p:sp>
          <p:nvSpPr>
            <p:cNvPr id="6" name="TextBox 6"/>
            <p:cNvSpPr txBox="1"/>
            <p:nvPr/>
          </p:nvSpPr>
          <p:spPr>
            <a:xfrm>
              <a:off x="0" y="1016421"/>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[2]</a:t>
              </a:r>
            </a:p>
          </p:txBody>
        </p:sp>
        <p:sp>
          <p:nvSpPr>
            <p:cNvPr id="7" name="TextBox 7"/>
            <p:cNvSpPr txBox="1"/>
            <p:nvPr/>
          </p:nvSpPr>
          <p:spPr>
            <a:xfrm>
              <a:off x="0" y="2082501"/>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[3]</a:t>
              </a:r>
            </a:p>
          </p:txBody>
        </p:sp>
        <p:sp>
          <p:nvSpPr>
            <p:cNvPr id="8" name="TextBox 8"/>
            <p:cNvSpPr txBox="1"/>
            <p:nvPr/>
          </p:nvSpPr>
          <p:spPr>
            <a:xfrm>
              <a:off x="0" y="3127528"/>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[4]</a:t>
              </a:r>
            </a:p>
          </p:txBody>
        </p:sp>
        <p:sp>
          <p:nvSpPr>
            <p:cNvPr id="9" name="TextBox 9"/>
            <p:cNvSpPr txBox="1"/>
            <p:nvPr/>
          </p:nvSpPr>
          <p:spPr>
            <a:xfrm>
              <a:off x="0" y="4197954"/>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[5]</a:t>
              </a:r>
            </a:p>
          </p:txBody>
        </p:sp>
        <p:sp>
          <p:nvSpPr>
            <p:cNvPr id="10" name="TextBox 10"/>
            <p:cNvSpPr txBox="1"/>
            <p:nvPr/>
          </p:nvSpPr>
          <p:spPr>
            <a:xfrm>
              <a:off x="0" y="5255680"/>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[6]</a:t>
              </a:r>
            </a:p>
          </p:txBody>
        </p:sp>
        <p:sp>
          <p:nvSpPr>
            <p:cNvPr id="11" name="TextBox 11"/>
            <p:cNvSpPr txBox="1"/>
            <p:nvPr/>
          </p:nvSpPr>
          <p:spPr>
            <a:xfrm>
              <a:off x="0" y="6288006"/>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[7]</a:t>
              </a:r>
            </a:p>
          </p:txBody>
        </p:sp>
        <p:sp>
          <p:nvSpPr>
            <p:cNvPr id="12" name="TextBox 12"/>
            <p:cNvSpPr txBox="1"/>
            <p:nvPr/>
          </p:nvSpPr>
          <p:spPr>
            <a:xfrm>
              <a:off x="0" y="7380005"/>
              <a:ext cx="1089192" cy="330651"/>
            </a:xfrm>
            <a:prstGeom prst="rect">
              <a:avLst/>
            </a:prstGeom>
          </p:spPr>
          <p:txBody>
            <a:bodyPr lIns="0" tIns="0" rIns="0" bIns="0" rtlCol="0" anchor="t">
              <a:spAutoFit/>
            </a:bodyPr>
            <a:lstStyle/>
            <a:p>
              <a:pPr algn="ctr">
                <a:lnSpc>
                  <a:spcPts val="2047"/>
                </a:lnSpc>
                <a:spcBef>
                  <a:spcPct val="0"/>
                </a:spcBef>
              </a:pPr>
              <a:r>
                <a:rPr lang="en-US" sz="1599" spc="239">
                  <a:solidFill>
                    <a:srgbClr val="304370"/>
                  </a:solidFill>
                  <a:latin typeface="思源黑体 Medium"/>
                </a:rPr>
                <a:t>[8]</a:t>
              </a:r>
            </a:p>
          </p:txBody>
        </p:sp>
      </p:grpSp>
      <p:grpSp>
        <p:nvGrpSpPr>
          <p:cNvPr id="40" name="Group 40"/>
          <p:cNvGrpSpPr/>
          <p:nvPr/>
        </p:nvGrpSpPr>
        <p:grpSpPr>
          <a:xfrm>
            <a:off x="2100018" y="2797283"/>
            <a:ext cx="14925173" cy="6092292"/>
            <a:chOff x="0" y="-83456"/>
            <a:chExt cx="6826078" cy="8113004"/>
          </a:xfrm>
        </p:grpSpPr>
        <p:sp>
          <p:nvSpPr>
            <p:cNvPr id="41" name="TextBox 41"/>
            <p:cNvSpPr txBox="1"/>
            <p:nvPr/>
          </p:nvSpPr>
          <p:spPr>
            <a:xfrm>
              <a:off x="0" y="-83456"/>
              <a:ext cx="6826078" cy="648947"/>
            </a:xfrm>
            <a:prstGeom prst="rect">
              <a:avLst/>
            </a:prstGeom>
          </p:spPr>
          <p:txBody>
            <a:bodyPr lIns="0" tIns="0" rIns="0" bIns="0" rtlCol="0" anchor="t">
              <a:spAutoFit/>
            </a:bodyPr>
            <a:lstStyle/>
            <a:p>
              <a:pPr>
                <a:lnSpc>
                  <a:spcPts val="1920"/>
                </a:lnSpc>
                <a:spcBef>
                  <a:spcPct val="0"/>
                </a:spcBef>
              </a:pPr>
              <a:r>
                <a:rPr lang="en-US" sz="1600" spc="225" dirty="0">
                  <a:solidFill>
                    <a:srgbClr val="002060"/>
                  </a:solidFill>
                  <a:latin typeface="Times New Roman" panose="02020603050405020304" pitchFamily="18" charset="0"/>
                  <a:ea typeface="思源黑体 Medium"/>
                  <a:cs typeface="Times New Roman" panose="02020603050405020304" pitchFamily="18" charset="0"/>
                </a:rPr>
                <a:t>Che C, Wang H, Fu Q, et al. Combining multiple deep learning algorithms for prognostic and health management of aircraft[J]. Aerospace Science and Technology, 2019, 94: 105423.</a:t>
              </a:r>
            </a:p>
          </p:txBody>
        </p:sp>
        <p:sp>
          <p:nvSpPr>
            <p:cNvPr id="42" name="TextBox 42"/>
            <p:cNvSpPr txBox="1"/>
            <p:nvPr/>
          </p:nvSpPr>
          <p:spPr>
            <a:xfrm>
              <a:off x="0" y="1016421"/>
              <a:ext cx="6826078" cy="648947"/>
            </a:xfrm>
            <a:prstGeom prst="rect">
              <a:avLst/>
            </a:prstGeom>
          </p:spPr>
          <p:txBody>
            <a:bodyPr lIns="0" tIns="0" rIns="0" bIns="0" rtlCol="0" anchor="t">
              <a:spAutoFit/>
            </a:bodyPr>
            <a:lstStyle/>
            <a:p>
              <a:pPr>
                <a:lnSpc>
                  <a:spcPts val="1920"/>
                </a:lnSpc>
                <a:spcBef>
                  <a:spcPct val="0"/>
                </a:spcBef>
              </a:pPr>
              <a:r>
                <a:rPr lang="en-US" sz="1600" spc="225" dirty="0">
                  <a:solidFill>
                    <a:srgbClr val="002060"/>
                  </a:solidFill>
                  <a:latin typeface="Times New Roman" panose="02020603050405020304" pitchFamily="18" charset="0"/>
                  <a:ea typeface="思源黑体 Medium"/>
                  <a:cs typeface="Times New Roman" panose="02020603050405020304" pitchFamily="18" charset="0"/>
                </a:rPr>
                <a:t>YOO J, SEONG H, SHIM D H, et al. Deep Reinforcement Learning-based Intelligent Agent for Autonomous Air Combat [Z]. 2022 IEEE/AIAA 41st Digital Avionics Systems Conference (DASC). 2022: 1-9.10.1109/dasc55683.2022.9925811</a:t>
              </a:r>
            </a:p>
          </p:txBody>
        </p:sp>
        <p:sp>
          <p:nvSpPr>
            <p:cNvPr id="43" name="TextBox 43"/>
            <p:cNvSpPr txBox="1"/>
            <p:nvPr/>
          </p:nvSpPr>
          <p:spPr>
            <a:xfrm>
              <a:off x="0" y="2082601"/>
              <a:ext cx="6826078" cy="324473"/>
            </a:xfrm>
            <a:prstGeom prst="rect">
              <a:avLst/>
            </a:prstGeom>
          </p:spPr>
          <p:txBody>
            <a:bodyPr lIns="0" tIns="0" rIns="0" bIns="0" rtlCol="0" anchor="t">
              <a:spAutoFit/>
            </a:bodyPr>
            <a:lstStyle/>
            <a:p>
              <a:pPr>
                <a:lnSpc>
                  <a:spcPts val="1920"/>
                </a:lnSpc>
                <a:spcBef>
                  <a:spcPct val="0"/>
                </a:spcBef>
              </a:pP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王宇琨</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王泽</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董力维</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等</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基于分层的智能建模方法的多机空战行为建模</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[J]. </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系统仿真学报</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 2023, 35(10): 2249-2261.</a:t>
              </a:r>
              <a:endParaRPr 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4" name="TextBox 44"/>
            <p:cNvSpPr txBox="1"/>
            <p:nvPr/>
          </p:nvSpPr>
          <p:spPr>
            <a:xfrm>
              <a:off x="0" y="3127727"/>
              <a:ext cx="6826078" cy="648947"/>
            </a:xfrm>
            <a:prstGeom prst="rect">
              <a:avLst/>
            </a:prstGeom>
          </p:spPr>
          <p:txBody>
            <a:bodyPr lIns="0" tIns="0" rIns="0" bIns="0" rtlCol="0" anchor="t">
              <a:spAutoFit/>
            </a:bodyPr>
            <a:lstStyle/>
            <a:p>
              <a:pPr>
                <a:lnSpc>
                  <a:spcPts val="1920"/>
                </a:lnSpc>
                <a:spcBef>
                  <a:spcPct val="0"/>
                </a:spcBef>
              </a:pPr>
              <a:r>
                <a:rPr lang="en-US" sz="1600" spc="225" dirty="0" err="1">
                  <a:solidFill>
                    <a:srgbClr val="002060"/>
                  </a:solidFill>
                  <a:latin typeface="Times New Roman" panose="02020603050405020304" pitchFamily="18" charset="0"/>
                  <a:ea typeface="思源黑体 Medium"/>
                  <a:cs typeface="Times New Roman" panose="02020603050405020304" pitchFamily="18" charset="0"/>
                </a:rPr>
                <a:t>Terrin</a:t>
              </a:r>
              <a:r>
                <a:rPr lang="en-US" sz="1600" spc="225" dirty="0">
                  <a:solidFill>
                    <a:srgbClr val="002060"/>
                  </a:solidFill>
                  <a:latin typeface="Times New Roman" panose="02020603050405020304" pitchFamily="18" charset="0"/>
                  <a:ea typeface="思源黑体 Medium"/>
                  <a:cs typeface="Times New Roman" panose="02020603050405020304" pitchFamily="18" charset="0"/>
                </a:rPr>
                <a:t> </a:t>
              </a:r>
              <a:r>
                <a:rPr lang="en-US" sz="1600" spc="225" dirty="0" err="1">
                  <a:solidFill>
                    <a:srgbClr val="002060"/>
                  </a:solidFill>
                  <a:latin typeface="Times New Roman" panose="02020603050405020304" pitchFamily="18" charset="0"/>
                  <a:ea typeface="思源黑体 Medium"/>
                  <a:cs typeface="Times New Roman" panose="02020603050405020304" pitchFamily="18" charset="0"/>
                </a:rPr>
                <a:t>Stachiw</a:t>
              </a:r>
              <a:r>
                <a:rPr lang="en-US" sz="1600" spc="225" dirty="0">
                  <a:solidFill>
                    <a:srgbClr val="002060"/>
                  </a:solidFill>
                  <a:latin typeface="Times New Roman" panose="02020603050405020304" pitchFamily="18" charset="0"/>
                  <a:ea typeface="思源黑体 Medium"/>
                  <a:cs typeface="Times New Roman" panose="02020603050405020304" pitchFamily="18" charset="0"/>
                </a:rPr>
                <a:t>, Alexander David Crain, Joseph Ricciardi et al. A Physics-based Neural Network for Flight Dynamics Modelling and Simulation, 07 March 2022.</a:t>
              </a:r>
            </a:p>
          </p:txBody>
        </p:sp>
        <p:sp>
          <p:nvSpPr>
            <p:cNvPr id="45" name="TextBox 45"/>
            <p:cNvSpPr txBox="1"/>
            <p:nvPr/>
          </p:nvSpPr>
          <p:spPr>
            <a:xfrm>
              <a:off x="0" y="4198251"/>
              <a:ext cx="6826078" cy="324473"/>
            </a:xfrm>
            <a:prstGeom prst="rect">
              <a:avLst/>
            </a:prstGeom>
          </p:spPr>
          <p:txBody>
            <a:bodyPr lIns="0" tIns="0" rIns="0" bIns="0" rtlCol="0" anchor="t">
              <a:spAutoFit/>
            </a:bodyPr>
            <a:lstStyle/>
            <a:p>
              <a:pPr>
                <a:lnSpc>
                  <a:spcPts val="1920"/>
                </a:lnSpc>
                <a:spcBef>
                  <a:spcPct val="0"/>
                </a:spcBef>
              </a:pP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杨芸</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李京伟</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李雪青等</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基于人工智能的飞行模拟器大脑模型构建</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[J].</a:t>
              </a:r>
              <a:r>
                <a:rPr lang="zh-CN" alt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兵工自动化</a:t>
              </a:r>
              <a:r>
                <a:rPr lang="en-US" altLang="zh-CN"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,2021,40(03):19-25.</a:t>
              </a:r>
              <a:endParaRPr lang="en-US" sz="1600"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6" name="TextBox 46"/>
            <p:cNvSpPr txBox="1"/>
            <p:nvPr/>
          </p:nvSpPr>
          <p:spPr>
            <a:xfrm>
              <a:off x="0" y="5256077"/>
              <a:ext cx="6826078" cy="648947"/>
            </a:xfrm>
            <a:prstGeom prst="rect">
              <a:avLst/>
            </a:prstGeom>
          </p:spPr>
          <p:txBody>
            <a:bodyPr lIns="0" tIns="0" rIns="0" bIns="0" rtlCol="0" anchor="t">
              <a:spAutoFit/>
            </a:bodyPr>
            <a:lstStyle/>
            <a:p>
              <a:pPr>
                <a:lnSpc>
                  <a:spcPts val="1920"/>
                </a:lnSpc>
                <a:spcBef>
                  <a:spcPct val="0"/>
                </a:spcBef>
              </a:pPr>
              <a:r>
                <a:rPr lang="en-US" spc="225" dirty="0">
                  <a:solidFill>
                    <a:srgbClr val="002060"/>
                  </a:solidFill>
                  <a:latin typeface="Times New Roman" panose="02020603050405020304" pitchFamily="18" charset="0"/>
                  <a:ea typeface="宋体" panose="02010600030101010101" pitchFamily="2" charset="-122"/>
                  <a:cs typeface="Times New Roman" panose="02020603050405020304" pitchFamily="18" charset="0"/>
                </a:rPr>
                <a:t>LUN Y B, WANG H L, LIU Y H. Deep Learning Based Bow Wave Modeling for UAV Aerial Refueling Docking[C]. 2022 International Conference on Guidance, Navigation and Control. </a:t>
              </a:r>
            </a:p>
          </p:txBody>
        </p:sp>
        <p:sp>
          <p:nvSpPr>
            <p:cNvPr id="47" name="TextBox 47"/>
            <p:cNvSpPr txBox="1"/>
            <p:nvPr/>
          </p:nvSpPr>
          <p:spPr>
            <a:xfrm>
              <a:off x="0" y="6288502"/>
              <a:ext cx="6826078" cy="648947"/>
            </a:xfrm>
            <a:prstGeom prst="rect">
              <a:avLst/>
            </a:prstGeom>
          </p:spPr>
          <p:txBody>
            <a:bodyPr lIns="0" tIns="0" rIns="0" bIns="0" rtlCol="0" anchor="t">
              <a:spAutoFit/>
            </a:bodyPr>
            <a:lstStyle/>
            <a:p>
              <a:pPr>
                <a:lnSpc>
                  <a:spcPts val="1920"/>
                </a:lnSpc>
                <a:spcBef>
                  <a:spcPct val="0"/>
                </a:spcBef>
              </a:pPr>
              <a:r>
                <a:rPr lang="en-US" sz="1600" spc="225" dirty="0">
                  <a:solidFill>
                    <a:srgbClr val="002060"/>
                  </a:solidFill>
                  <a:latin typeface="Times New Roman" panose="02020603050405020304" pitchFamily="18" charset="0"/>
                  <a:ea typeface="思源黑体 Medium"/>
                  <a:cs typeface="Times New Roman" panose="02020603050405020304" pitchFamily="18" charset="0"/>
                </a:rPr>
                <a:t>D. Hu, R. Yang, J. </a:t>
              </a:r>
              <a:r>
                <a:rPr lang="en-US" sz="1600" spc="225" dirty="0" err="1">
                  <a:solidFill>
                    <a:srgbClr val="002060"/>
                  </a:solidFill>
                  <a:latin typeface="Times New Roman" panose="02020603050405020304" pitchFamily="18" charset="0"/>
                  <a:ea typeface="思源黑体 Medium"/>
                  <a:cs typeface="Times New Roman" panose="02020603050405020304" pitchFamily="18" charset="0"/>
                </a:rPr>
                <a:t>Zuo</a:t>
              </a:r>
              <a:r>
                <a:rPr lang="en-US" sz="1600" spc="225" dirty="0">
                  <a:solidFill>
                    <a:srgbClr val="002060"/>
                  </a:solidFill>
                  <a:latin typeface="Times New Roman" panose="02020603050405020304" pitchFamily="18" charset="0"/>
                  <a:ea typeface="思源黑体 Medium"/>
                  <a:cs typeface="Times New Roman" panose="02020603050405020304" pitchFamily="18" charset="0"/>
                </a:rPr>
                <a:t>, Z. Zhang, J. Wu, and Y. Wang, “Application of Deep Reinforcement Learning in Maneuver Planning of Beyond-Visual-Range Air Combat,” IEEE Access, vol. 9, pp. 32282–32297, 2021.</a:t>
              </a:r>
            </a:p>
          </p:txBody>
        </p:sp>
        <p:sp>
          <p:nvSpPr>
            <p:cNvPr id="48" name="TextBox 48"/>
            <p:cNvSpPr txBox="1"/>
            <p:nvPr/>
          </p:nvSpPr>
          <p:spPr>
            <a:xfrm>
              <a:off x="0" y="7380601"/>
              <a:ext cx="6826078" cy="648947"/>
            </a:xfrm>
            <a:prstGeom prst="rect">
              <a:avLst/>
            </a:prstGeom>
          </p:spPr>
          <p:txBody>
            <a:bodyPr lIns="0" tIns="0" rIns="0" bIns="0" rtlCol="0" anchor="t">
              <a:spAutoFit/>
            </a:bodyPr>
            <a:lstStyle/>
            <a:p>
              <a:pPr>
                <a:lnSpc>
                  <a:spcPts val="1920"/>
                </a:lnSpc>
                <a:spcBef>
                  <a:spcPct val="0"/>
                </a:spcBef>
              </a:pPr>
              <a:r>
                <a:rPr lang="en-US" sz="1600" spc="225" dirty="0">
                  <a:solidFill>
                    <a:srgbClr val="002060"/>
                  </a:solidFill>
                  <a:latin typeface="Times New Roman" panose="02020603050405020304" pitchFamily="18" charset="0"/>
                  <a:ea typeface="思源黑体 Medium"/>
                  <a:cs typeface="Times New Roman" panose="02020603050405020304" pitchFamily="18" charset="0"/>
                </a:rPr>
                <a:t>MEMARZADEH M, MATTHEWS B, TEMPLIN T. Multiclass Anomaly Detection in Flight Data Using Semi-Supervised Explainable Deep Learning Model[J/OL]. Journal of Aerospace Information Systems, 2022, 19(2): 83-97. </a:t>
              </a:r>
            </a:p>
          </p:txBody>
        </p:sp>
      </p:gr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52414"/>
            <a:ext cx="18288000" cy="6896100"/>
            <a:chOff x="0" y="0"/>
            <a:chExt cx="4816593" cy="2032800"/>
          </a:xfrm>
        </p:grpSpPr>
        <p:sp>
          <p:nvSpPr>
            <p:cNvPr id="3" name="Freeform 3"/>
            <p:cNvSpPr/>
            <p:nvPr/>
          </p:nvSpPr>
          <p:spPr>
            <a:xfrm>
              <a:off x="0" y="0"/>
              <a:ext cx="4816592" cy="2032800"/>
            </a:xfrm>
            <a:custGeom>
              <a:avLst/>
              <a:gdLst/>
              <a:ahLst/>
              <a:cxnLst/>
              <a:rect l="l" t="t" r="r" b="b"/>
              <a:pathLst>
                <a:path w="4816592" h="2032800">
                  <a:moveTo>
                    <a:pt x="0" y="0"/>
                  </a:moveTo>
                  <a:lnTo>
                    <a:pt x="4816592" y="0"/>
                  </a:lnTo>
                  <a:lnTo>
                    <a:pt x="4816592" y="2032800"/>
                  </a:lnTo>
                  <a:lnTo>
                    <a:pt x="0" y="2032800"/>
                  </a:lnTo>
                  <a:close/>
                </a:path>
              </a:pathLst>
            </a:custGeom>
            <a:solidFill>
              <a:srgbClr val="304370"/>
            </a:solidFill>
          </p:spPr>
        </p:sp>
        <p:sp>
          <p:nvSpPr>
            <p:cNvPr id="4" name="TextBox 4"/>
            <p:cNvSpPr txBox="1"/>
            <p:nvPr/>
          </p:nvSpPr>
          <p:spPr>
            <a:xfrm>
              <a:off x="0" y="-47625"/>
              <a:ext cx="4816593" cy="2080425"/>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1262067" y="5143500"/>
            <a:ext cx="15763866" cy="1036362"/>
          </a:xfrm>
          <a:prstGeom prst="rect">
            <a:avLst/>
          </a:prstGeom>
        </p:spPr>
        <p:txBody>
          <a:bodyPr lIns="0" tIns="0" rIns="0" bIns="0" rtlCol="0" anchor="t">
            <a:spAutoFit/>
          </a:bodyPr>
          <a:lstStyle/>
          <a:p>
            <a:pPr algn="ctr">
              <a:lnSpc>
                <a:spcPts val="8095"/>
              </a:lnSpc>
            </a:pPr>
            <a:r>
              <a:rPr lang="en-US" sz="7359" spc="735" dirty="0" err="1">
                <a:solidFill>
                  <a:srgbClr val="FFFFFF"/>
                </a:solidFill>
                <a:ea typeface="思源黑体 Bold"/>
              </a:rPr>
              <a:t>恳请老师批评指正</a:t>
            </a:r>
            <a:endParaRPr lang="en-US" sz="7359" spc="735" dirty="0">
              <a:solidFill>
                <a:srgbClr val="FFFFFF"/>
              </a:solidFill>
              <a:ea typeface="思源黑体 Bold"/>
            </a:endParaRPr>
          </a:p>
        </p:txBody>
      </p:sp>
      <p:sp>
        <p:nvSpPr>
          <p:cNvPr id="29" name="TextBox 29"/>
          <p:cNvSpPr txBox="1"/>
          <p:nvPr/>
        </p:nvSpPr>
        <p:spPr>
          <a:xfrm>
            <a:off x="1271592" y="3086099"/>
            <a:ext cx="15763866" cy="1465053"/>
          </a:xfrm>
          <a:prstGeom prst="rect">
            <a:avLst/>
          </a:prstGeom>
        </p:spPr>
        <p:txBody>
          <a:bodyPr lIns="0" tIns="0" rIns="0" bIns="0" rtlCol="0" anchor="t">
            <a:spAutoFit/>
          </a:bodyPr>
          <a:lstStyle/>
          <a:p>
            <a:pPr algn="ctr">
              <a:lnSpc>
                <a:spcPts val="11394"/>
              </a:lnSpc>
            </a:pPr>
            <a:r>
              <a:rPr lang="en-US" sz="10358" spc="507" dirty="0">
                <a:solidFill>
                  <a:srgbClr val="FFFFFF"/>
                </a:solidFill>
                <a:latin typeface="思源黑体 Heavy"/>
              </a:rPr>
              <a:t>THANK YOU</a:t>
            </a:r>
          </a:p>
        </p:txBody>
      </p:sp>
      <p:pic>
        <p:nvPicPr>
          <p:cNvPr id="30" name="图片 29">
            <a:extLst>
              <a:ext uri="{FF2B5EF4-FFF2-40B4-BE49-F238E27FC236}">
                <a16:creationId xmlns:a16="http://schemas.microsoft.com/office/drawing/2014/main" id="{4D5B1E22-FFB0-4614-B6CE-0E63E5A71F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3800" y="266700"/>
            <a:ext cx="2552700" cy="2552700"/>
          </a:xfrm>
          <a:prstGeom prst="rect">
            <a:avLst/>
          </a:prstGeom>
        </p:spPr>
      </p:pic>
      <p:graphicFrame>
        <p:nvGraphicFramePr>
          <p:cNvPr id="44" name="表格 36">
            <a:extLst>
              <a:ext uri="{FF2B5EF4-FFF2-40B4-BE49-F238E27FC236}">
                <a16:creationId xmlns:a16="http://schemas.microsoft.com/office/drawing/2014/main" id="{5BE82866-7699-4CCE-BC03-E7D3A95ED4C5}"/>
              </a:ext>
            </a:extLst>
          </p:cNvPr>
          <p:cNvGraphicFramePr>
            <a:graphicFrameLocks noGrp="1"/>
          </p:cNvGraphicFramePr>
          <p:nvPr>
            <p:extLst>
              <p:ext uri="{D42A27DB-BD31-4B8C-83A1-F6EECF244321}">
                <p14:modId xmlns:p14="http://schemas.microsoft.com/office/powerpoint/2010/main" val="3727685160"/>
              </p:ext>
            </p:extLst>
          </p:nvPr>
        </p:nvGraphicFramePr>
        <p:xfrm>
          <a:off x="3810000" y="7110385"/>
          <a:ext cx="4384469" cy="3108960"/>
        </p:xfrm>
        <a:graphic>
          <a:graphicData uri="http://schemas.openxmlformats.org/drawingml/2006/table">
            <a:tbl>
              <a:tblPr firstRow="1" bandRow="1">
                <a:tableStyleId>{5C22544A-7EE6-4342-B048-85BDC9FD1C3A}</a:tableStyleId>
              </a:tblPr>
              <a:tblGrid>
                <a:gridCol w="2257652">
                  <a:extLst>
                    <a:ext uri="{9D8B030D-6E8A-4147-A177-3AD203B41FA5}">
                      <a16:colId xmlns:a16="http://schemas.microsoft.com/office/drawing/2014/main" val="2912795657"/>
                    </a:ext>
                  </a:extLst>
                </a:gridCol>
                <a:gridCol w="2126817">
                  <a:extLst>
                    <a:ext uri="{9D8B030D-6E8A-4147-A177-3AD203B41FA5}">
                      <a16:colId xmlns:a16="http://schemas.microsoft.com/office/drawing/2014/main" val="1590675424"/>
                    </a:ext>
                  </a:extLst>
                </a:gridCol>
              </a:tblGrid>
              <a:tr h="504964">
                <a:tc row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小组成员：</a:t>
                      </a:r>
                      <a:endParaRPr lang="en-US" altLang="zh-CN" sz="2800" spc="359" dirty="0">
                        <a:solidFill>
                          <a:srgbClr val="304370"/>
                        </a:solidFill>
                        <a:latin typeface="思源黑体 Medium"/>
                        <a:ea typeface="思源黑体 Medium"/>
                      </a:endParaRPr>
                    </a:p>
                    <a:p>
                      <a:endParaRPr lang="zh-CN" alt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石芳瑜</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8155166"/>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周奥成</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4185486"/>
                  </a:ext>
                </a:extLst>
              </a:tr>
              <a:tr h="504964">
                <a:tc vMerge="1">
                  <a:txBody>
                    <a:bodyPr/>
                    <a:lstStyle/>
                    <a:p>
                      <a:endParaRPr lang="zh-CN" altLang="en-US" dirty="0"/>
                    </a:p>
                  </a:txBody>
                  <a:tcPr>
                    <a:solidFill>
                      <a:srgbClr val="EEF2F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kern="1200" spc="359" dirty="0">
                          <a:solidFill>
                            <a:srgbClr val="304370"/>
                          </a:solidFill>
                          <a:latin typeface="思源黑体 Medium"/>
                          <a:ea typeface="思源黑体 Medium"/>
                          <a:cs typeface="+mn-cs"/>
                        </a:rPr>
                        <a:t>赵一迪</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2656684"/>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朱俊帆</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2815875"/>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杨和鹭</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2434667"/>
                  </a:ext>
                </a:extLst>
              </a:tr>
              <a:tr h="504964">
                <a:tc vMerge="1">
                  <a:txBody>
                    <a:bodyPr/>
                    <a:lstStyle/>
                    <a:p>
                      <a:endParaRPr lang="zh-CN" altLang="en-US" dirty="0"/>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2800" kern="1200" spc="359" dirty="0">
                          <a:solidFill>
                            <a:srgbClr val="304370"/>
                          </a:solidFill>
                          <a:latin typeface="思源黑体 Medium"/>
                          <a:ea typeface="思源黑体 Medium"/>
                          <a:cs typeface="+mn-cs"/>
                        </a:rPr>
                        <a:t>吴凡</a:t>
                      </a:r>
                      <a:endParaRPr lang="zh-CN" altLang="en-US" sz="2800" kern="1200" spc="359" dirty="0">
                        <a:solidFill>
                          <a:srgbClr val="304370"/>
                        </a:solidFill>
                        <a:latin typeface="思源黑体 Medium"/>
                        <a:ea typeface="思源黑体 Medium"/>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051052"/>
                  </a:ext>
                </a:extLst>
              </a:tr>
            </a:tbl>
          </a:graphicData>
        </a:graphic>
      </p:graphicFrame>
      <p:graphicFrame>
        <p:nvGraphicFramePr>
          <p:cNvPr id="45" name="表格 36">
            <a:extLst>
              <a:ext uri="{FF2B5EF4-FFF2-40B4-BE49-F238E27FC236}">
                <a16:creationId xmlns:a16="http://schemas.microsoft.com/office/drawing/2014/main" id="{2EDE05E4-1F8B-4088-B4B6-4C1952FFC015}"/>
              </a:ext>
            </a:extLst>
          </p:cNvPr>
          <p:cNvGraphicFramePr>
            <a:graphicFrameLocks noGrp="1"/>
          </p:cNvGraphicFramePr>
          <p:nvPr>
            <p:extLst>
              <p:ext uri="{D42A27DB-BD31-4B8C-83A1-F6EECF244321}">
                <p14:modId xmlns:p14="http://schemas.microsoft.com/office/powerpoint/2010/main" val="4225669025"/>
              </p:ext>
            </p:extLst>
          </p:nvPr>
        </p:nvGraphicFramePr>
        <p:xfrm>
          <a:off x="11410602" y="7110385"/>
          <a:ext cx="4384469" cy="1036320"/>
        </p:xfrm>
        <a:graphic>
          <a:graphicData uri="http://schemas.openxmlformats.org/drawingml/2006/table">
            <a:tbl>
              <a:tblPr firstRow="1" bandRow="1">
                <a:tableStyleId>{5C22544A-7EE6-4342-B048-85BDC9FD1C3A}</a:tableStyleId>
              </a:tblPr>
              <a:tblGrid>
                <a:gridCol w="2257652">
                  <a:extLst>
                    <a:ext uri="{9D8B030D-6E8A-4147-A177-3AD203B41FA5}">
                      <a16:colId xmlns:a16="http://schemas.microsoft.com/office/drawing/2014/main" val="2912795657"/>
                    </a:ext>
                  </a:extLst>
                </a:gridCol>
                <a:gridCol w="2126817">
                  <a:extLst>
                    <a:ext uri="{9D8B030D-6E8A-4147-A177-3AD203B41FA5}">
                      <a16:colId xmlns:a16="http://schemas.microsoft.com/office/drawing/2014/main" val="1590675424"/>
                    </a:ext>
                  </a:extLst>
                </a:gridCol>
              </a:tblGrid>
              <a:tr h="378171">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指导老师：</a:t>
                      </a:r>
                      <a:endParaRPr lang="en-US" altLang="zh-CN" sz="2800" spc="359" dirty="0">
                        <a:solidFill>
                          <a:srgbClr val="304370"/>
                        </a:solidFill>
                        <a:latin typeface="思源黑体 Medium"/>
                        <a:ea typeface="思源黑体 Medium"/>
                      </a:endParaRPr>
                    </a:p>
                    <a:p>
                      <a:endParaRPr lang="zh-CN" alt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王江云</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8155166"/>
                  </a:ext>
                </a:extLst>
              </a:tr>
              <a:tr h="504964">
                <a:tc vMerge="1">
                  <a:txBody>
                    <a:bodyPr/>
                    <a:lstStyle/>
                    <a:p>
                      <a:endParaRPr lang="zh-CN" altLang="en-US"/>
                    </a:p>
                  </a:txBody>
                  <a:tcP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spc="359" dirty="0">
                          <a:solidFill>
                            <a:srgbClr val="304370"/>
                          </a:solidFill>
                          <a:latin typeface="思源黑体 Medium"/>
                          <a:ea typeface="思源黑体 Medium"/>
                        </a:rPr>
                        <a:t>李妮</a:t>
                      </a:r>
                      <a:endParaRPr lang="en-US" altLang="zh-CN" sz="2800" spc="359" dirty="0">
                        <a:solidFill>
                          <a:srgbClr val="304370"/>
                        </a:solidFill>
                        <a:latin typeface="思源黑体 Medium"/>
                        <a:ea typeface="思源黑体 Medium"/>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4185486"/>
                  </a:ext>
                </a:extLst>
              </a:tr>
            </a:tbl>
          </a:graphicData>
        </a:graphic>
      </p:graphicFrame>
      <p:grpSp>
        <p:nvGrpSpPr>
          <p:cNvPr id="46" name="Group 16">
            <a:extLst>
              <a:ext uri="{FF2B5EF4-FFF2-40B4-BE49-F238E27FC236}">
                <a16:creationId xmlns:a16="http://schemas.microsoft.com/office/drawing/2014/main" id="{F59A2381-7E51-4800-97A9-FF814FF61A0D}"/>
              </a:ext>
            </a:extLst>
          </p:cNvPr>
          <p:cNvGrpSpPr/>
          <p:nvPr/>
        </p:nvGrpSpPr>
        <p:grpSpPr>
          <a:xfrm>
            <a:off x="10607184" y="7147836"/>
            <a:ext cx="582938" cy="582938"/>
            <a:chOff x="0" y="0"/>
            <a:chExt cx="777251" cy="777251"/>
          </a:xfrm>
        </p:grpSpPr>
        <p:grpSp>
          <p:nvGrpSpPr>
            <p:cNvPr id="47" name="Group 17">
              <a:extLst>
                <a:ext uri="{FF2B5EF4-FFF2-40B4-BE49-F238E27FC236}">
                  <a16:creationId xmlns:a16="http://schemas.microsoft.com/office/drawing/2014/main" id="{9D0F08B1-EB99-4E02-9FF4-9F4B75607E26}"/>
                </a:ext>
              </a:extLst>
            </p:cNvPr>
            <p:cNvGrpSpPr/>
            <p:nvPr/>
          </p:nvGrpSpPr>
          <p:grpSpPr>
            <a:xfrm>
              <a:off x="0" y="0"/>
              <a:ext cx="777251" cy="777251"/>
              <a:chOff x="0" y="0"/>
              <a:chExt cx="812800" cy="812800"/>
            </a:xfrm>
          </p:grpSpPr>
          <p:sp>
            <p:nvSpPr>
              <p:cNvPr id="49" name="Freeform 18">
                <a:extLst>
                  <a:ext uri="{FF2B5EF4-FFF2-40B4-BE49-F238E27FC236}">
                    <a16:creationId xmlns:a16="http://schemas.microsoft.com/office/drawing/2014/main" id="{15CB95D2-0647-4AF6-852B-9F6C1F35D64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4370"/>
              </a:solidFill>
            </p:spPr>
          </p:sp>
          <p:sp>
            <p:nvSpPr>
              <p:cNvPr id="50" name="TextBox 19">
                <a:extLst>
                  <a:ext uri="{FF2B5EF4-FFF2-40B4-BE49-F238E27FC236}">
                    <a16:creationId xmlns:a16="http://schemas.microsoft.com/office/drawing/2014/main" id="{0B28F54B-55C4-4356-8854-862A04F7CBFD}"/>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48" name="Freeform 20">
              <a:extLst>
                <a:ext uri="{FF2B5EF4-FFF2-40B4-BE49-F238E27FC236}">
                  <a16:creationId xmlns:a16="http://schemas.microsoft.com/office/drawing/2014/main" id="{9EE16277-44ED-4B44-9CE8-68AA50482D2B}"/>
                </a:ext>
              </a:extLst>
            </p:cNvPr>
            <p:cNvSpPr/>
            <p:nvPr/>
          </p:nvSpPr>
          <p:spPr>
            <a:xfrm>
              <a:off x="142581" y="219024"/>
              <a:ext cx="492089" cy="364603"/>
            </a:xfrm>
            <a:custGeom>
              <a:avLst/>
              <a:gdLst/>
              <a:ahLst/>
              <a:cxnLst/>
              <a:rect l="l" t="t" r="r" b="b"/>
              <a:pathLst>
                <a:path w="492089" h="364603">
                  <a:moveTo>
                    <a:pt x="0" y="0"/>
                  </a:moveTo>
                  <a:lnTo>
                    <a:pt x="492089" y="0"/>
                  </a:lnTo>
                  <a:lnTo>
                    <a:pt x="492089" y="364603"/>
                  </a:lnTo>
                  <a:lnTo>
                    <a:pt x="0" y="36460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grpSp>
        <p:nvGrpSpPr>
          <p:cNvPr id="51" name="Group 22">
            <a:extLst>
              <a:ext uri="{FF2B5EF4-FFF2-40B4-BE49-F238E27FC236}">
                <a16:creationId xmlns:a16="http://schemas.microsoft.com/office/drawing/2014/main" id="{BD35F4B1-2BFA-40AD-8DDC-F9C16A9E4684}"/>
              </a:ext>
            </a:extLst>
          </p:cNvPr>
          <p:cNvGrpSpPr/>
          <p:nvPr/>
        </p:nvGrpSpPr>
        <p:grpSpPr>
          <a:xfrm>
            <a:off x="3175813" y="7124253"/>
            <a:ext cx="582938" cy="582938"/>
            <a:chOff x="0" y="0"/>
            <a:chExt cx="777251" cy="777251"/>
          </a:xfrm>
        </p:grpSpPr>
        <p:grpSp>
          <p:nvGrpSpPr>
            <p:cNvPr id="52" name="Group 23">
              <a:extLst>
                <a:ext uri="{FF2B5EF4-FFF2-40B4-BE49-F238E27FC236}">
                  <a16:creationId xmlns:a16="http://schemas.microsoft.com/office/drawing/2014/main" id="{5B7DA13E-52C5-4CC4-AB6C-0CD482E71B16}"/>
                </a:ext>
              </a:extLst>
            </p:cNvPr>
            <p:cNvGrpSpPr/>
            <p:nvPr/>
          </p:nvGrpSpPr>
          <p:grpSpPr>
            <a:xfrm>
              <a:off x="0" y="0"/>
              <a:ext cx="777251" cy="777251"/>
              <a:chOff x="0" y="0"/>
              <a:chExt cx="812800" cy="812800"/>
            </a:xfrm>
          </p:grpSpPr>
          <p:sp>
            <p:nvSpPr>
              <p:cNvPr id="54" name="Freeform 24">
                <a:extLst>
                  <a:ext uri="{FF2B5EF4-FFF2-40B4-BE49-F238E27FC236}">
                    <a16:creationId xmlns:a16="http://schemas.microsoft.com/office/drawing/2014/main" id="{91F141CB-8D7C-4397-A389-45375F0C6C2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04370"/>
              </a:solidFill>
            </p:spPr>
          </p:sp>
          <p:sp>
            <p:nvSpPr>
              <p:cNvPr id="55" name="TextBox 25">
                <a:extLst>
                  <a:ext uri="{FF2B5EF4-FFF2-40B4-BE49-F238E27FC236}">
                    <a16:creationId xmlns:a16="http://schemas.microsoft.com/office/drawing/2014/main" id="{76244484-DDF4-4C0B-8845-1BE7A6A5CFE3}"/>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53" name="Freeform 26">
              <a:extLst>
                <a:ext uri="{FF2B5EF4-FFF2-40B4-BE49-F238E27FC236}">
                  <a16:creationId xmlns:a16="http://schemas.microsoft.com/office/drawing/2014/main" id="{C42C39EC-7AB9-4A35-8BE4-97E2FE5BF318}"/>
                </a:ext>
              </a:extLst>
            </p:cNvPr>
            <p:cNvSpPr/>
            <p:nvPr/>
          </p:nvSpPr>
          <p:spPr>
            <a:xfrm>
              <a:off x="229577" y="200533"/>
              <a:ext cx="318097" cy="376184"/>
            </a:xfrm>
            <a:custGeom>
              <a:avLst/>
              <a:gdLst/>
              <a:ahLst/>
              <a:cxnLst/>
              <a:rect l="l" t="t" r="r" b="b"/>
              <a:pathLst>
                <a:path w="318097" h="376184">
                  <a:moveTo>
                    <a:pt x="0" y="0"/>
                  </a:moveTo>
                  <a:lnTo>
                    <a:pt x="318097" y="0"/>
                  </a:lnTo>
                  <a:lnTo>
                    <a:pt x="318097" y="376185"/>
                  </a:lnTo>
                  <a:lnTo>
                    <a:pt x="0" y="3761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695487"/>
            <a:chOff x="0" y="0"/>
            <a:chExt cx="4816593" cy="709923"/>
          </a:xfrm>
        </p:grpSpPr>
        <p:sp>
          <p:nvSpPr>
            <p:cNvPr id="3" name="Freeform 3"/>
            <p:cNvSpPr/>
            <p:nvPr/>
          </p:nvSpPr>
          <p:spPr>
            <a:xfrm>
              <a:off x="0" y="0"/>
              <a:ext cx="4816592" cy="709923"/>
            </a:xfrm>
            <a:custGeom>
              <a:avLst/>
              <a:gdLst/>
              <a:ahLst/>
              <a:cxnLst/>
              <a:rect l="l" t="t" r="r" b="b"/>
              <a:pathLst>
                <a:path w="4816592" h="709923">
                  <a:moveTo>
                    <a:pt x="0" y="0"/>
                  </a:moveTo>
                  <a:lnTo>
                    <a:pt x="4816592" y="0"/>
                  </a:lnTo>
                  <a:lnTo>
                    <a:pt x="4816592" y="709923"/>
                  </a:lnTo>
                  <a:lnTo>
                    <a:pt x="0" y="709923"/>
                  </a:lnTo>
                  <a:close/>
                </a:path>
              </a:pathLst>
            </a:custGeom>
            <a:solidFill>
              <a:srgbClr val="304370"/>
            </a:solidFill>
          </p:spPr>
        </p:sp>
        <p:sp>
          <p:nvSpPr>
            <p:cNvPr id="4" name="TextBox 4"/>
            <p:cNvSpPr txBox="1"/>
            <p:nvPr/>
          </p:nvSpPr>
          <p:spPr>
            <a:xfrm>
              <a:off x="0" y="-47625"/>
              <a:ext cx="4816593" cy="757548"/>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3008511" y="635474"/>
            <a:ext cx="4250789" cy="732893"/>
          </a:xfrm>
          <a:prstGeom prst="rect">
            <a:avLst/>
          </a:prstGeom>
        </p:spPr>
        <p:txBody>
          <a:bodyPr lIns="0" tIns="0" rIns="0" bIns="0" rtlCol="0" anchor="t">
            <a:spAutoFit/>
          </a:bodyPr>
          <a:lstStyle/>
          <a:p>
            <a:pPr algn="r">
              <a:lnSpc>
                <a:spcPts val="6015"/>
              </a:lnSpc>
            </a:pPr>
            <a:r>
              <a:rPr lang="zh-CN" altLang="en-US" sz="4699" spc="2349" dirty="0">
                <a:solidFill>
                  <a:srgbClr val="FFFFFF"/>
                </a:solidFill>
                <a:ea typeface="思源黑体 Bold"/>
              </a:rPr>
              <a:t>团队分工</a:t>
            </a:r>
            <a:endParaRPr lang="en-US" sz="4699" spc="2349" dirty="0">
              <a:solidFill>
                <a:srgbClr val="FFFFFF"/>
              </a:solidFill>
              <a:ea typeface="思源黑体 Bold"/>
            </a:endParaRPr>
          </a:p>
        </p:txBody>
      </p:sp>
      <p:sp>
        <p:nvSpPr>
          <p:cNvPr id="14" name="TextBox 14"/>
          <p:cNvSpPr txBox="1"/>
          <p:nvPr/>
        </p:nvSpPr>
        <p:spPr>
          <a:xfrm>
            <a:off x="13008511" y="1557732"/>
            <a:ext cx="4250789" cy="538988"/>
          </a:xfrm>
          <a:prstGeom prst="rect">
            <a:avLst/>
          </a:prstGeom>
        </p:spPr>
        <p:txBody>
          <a:bodyPr lIns="0" tIns="0" rIns="0" bIns="0" rtlCol="0" anchor="t">
            <a:spAutoFit/>
          </a:bodyPr>
          <a:lstStyle/>
          <a:p>
            <a:pPr algn="r">
              <a:lnSpc>
                <a:spcPts val="4096"/>
              </a:lnSpc>
            </a:pPr>
            <a:r>
              <a:rPr lang="en-US" sz="3200" spc="256" dirty="0">
                <a:solidFill>
                  <a:srgbClr val="FFFFFF"/>
                </a:solidFill>
                <a:latin typeface="Aharoni CLM Bold"/>
              </a:rPr>
              <a:t>CONTENTS</a:t>
            </a:r>
          </a:p>
        </p:txBody>
      </p:sp>
      <p:pic>
        <p:nvPicPr>
          <p:cNvPr id="40" name="图片 39">
            <a:extLst>
              <a:ext uri="{FF2B5EF4-FFF2-40B4-BE49-F238E27FC236}">
                <a16:creationId xmlns:a16="http://schemas.microsoft.com/office/drawing/2014/main" id="{1801748F-53BD-4227-991B-411299725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455688"/>
            <a:ext cx="1864267" cy="1864267"/>
          </a:xfrm>
          <a:prstGeom prst="rect">
            <a:avLst/>
          </a:prstGeom>
        </p:spPr>
      </p:pic>
      <p:graphicFrame>
        <p:nvGraphicFramePr>
          <p:cNvPr id="6" name="表格 6">
            <a:extLst>
              <a:ext uri="{FF2B5EF4-FFF2-40B4-BE49-F238E27FC236}">
                <a16:creationId xmlns:a16="http://schemas.microsoft.com/office/drawing/2014/main" id="{2081C7E3-0CAE-492D-93FC-8C5961B68F58}"/>
              </a:ext>
            </a:extLst>
          </p:cNvPr>
          <p:cNvGraphicFramePr>
            <a:graphicFrameLocks noGrp="1"/>
          </p:cNvGraphicFramePr>
          <p:nvPr>
            <p:extLst>
              <p:ext uri="{D42A27DB-BD31-4B8C-83A1-F6EECF244321}">
                <p14:modId xmlns:p14="http://schemas.microsoft.com/office/powerpoint/2010/main" val="1498156422"/>
              </p:ext>
            </p:extLst>
          </p:nvPr>
        </p:nvGraphicFramePr>
        <p:xfrm>
          <a:off x="2743200" y="3619500"/>
          <a:ext cx="11049000" cy="4648201"/>
        </p:xfrm>
        <a:graphic>
          <a:graphicData uri="http://schemas.openxmlformats.org/drawingml/2006/table">
            <a:tbl>
              <a:tblPr firstRow="1" bandRow="1">
                <a:tableStyleId>{5C22544A-7EE6-4342-B048-85BDC9FD1C3A}</a:tableStyleId>
              </a:tblPr>
              <a:tblGrid>
                <a:gridCol w="2375005">
                  <a:extLst>
                    <a:ext uri="{9D8B030D-6E8A-4147-A177-3AD203B41FA5}">
                      <a16:colId xmlns:a16="http://schemas.microsoft.com/office/drawing/2014/main" val="1859109783"/>
                    </a:ext>
                  </a:extLst>
                </a:gridCol>
                <a:gridCol w="8673995">
                  <a:extLst>
                    <a:ext uri="{9D8B030D-6E8A-4147-A177-3AD203B41FA5}">
                      <a16:colId xmlns:a16="http://schemas.microsoft.com/office/drawing/2014/main" val="2092976327"/>
                    </a:ext>
                  </a:extLst>
                </a:gridCol>
              </a:tblGrid>
              <a:tr h="808219">
                <a:tc>
                  <a:txBody>
                    <a:bodyPr/>
                    <a:lstStyle/>
                    <a:p>
                      <a:endParaRPr lang="en-US" altLang="zh-CN" dirty="0"/>
                    </a:p>
                    <a:p>
                      <a:r>
                        <a:rPr lang="zh-CN" altLang="en-US" dirty="0"/>
                        <a:t>           团队成员</a:t>
                      </a:r>
                    </a:p>
                  </a:txBody>
                  <a:tcPr/>
                </a:tc>
                <a:tc>
                  <a:txBody>
                    <a:bodyPr/>
                    <a:lstStyle/>
                    <a:p>
                      <a:endParaRPr lang="en-US" altLang="zh-CN" dirty="0"/>
                    </a:p>
                    <a:p>
                      <a:r>
                        <a:rPr lang="zh-CN" altLang="en-US" dirty="0"/>
                        <a:t>                                                                            </a:t>
                      </a:r>
                      <a:r>
                        <a:rPr lang="en-US" altLang="zh-CN" dirty="0"/>
                        <a:t>  </a:t>
                      </a:r>
                      <a:r>
                        <a:rPr lang="zh-CN" altLang="en-US" dirty="0"/>
                        <a:t>完成内容</a:t>
                      </a:r>
                    </a:p>
                  </a:txBody>
                  <a:tcPr/>
                </a:tc>
                <a:extLst>
                  <a:ext uri="{0D108BD9-81ED-4DB2-BD59-A6C34878D82A}">
                    <a16:rowId xmlns:a16="http://schemas.microsoft.com/office/drawing/2014/main" val="1295721028"/>
                  </a:ext>
                </a:extLst>
              </a:tr>
              <a:tr h="6399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spc="359" dirty="0">
                          <a:solidFill>
                            <a:srgbClr val="304370"/>
                          </a:solidFill>
                          <a:latin typeface="思源黑体 Medium"/>
                          <a:ea typeface="思源黑体 Medium"/>
                        </a:rPr>
                        <a:t>       </a:t>
                      </a:r>
                      <a:endParaRPr lang="zh-CN" altLang="en-US" dirty="0"/>
                    </a:p>
                  </a:txBody>
                  <a:tcPr/>
                </a:tc>
                <a:tc>
                  <a:txBody>
                    <a:bodyPr/>
                    <a:lstStyle/>
                    <a:p>
                      <a:endParaRPr lang="zh-CN" altLang="en-US" dirty="0"/>
                    </a:p>
                  </a:txBody>
                  <a:tcPr/>
                </a:tc>
                <a:extLst>
                  <a:ext uri="{0D108BD9-81ED-4DB2-BD59-A6C34878D82A}">
                    <a16:rowId xmlns:a16="http://schemas.microsoft.com/office/drawing/2014/main" val="3470466078"/>
                  </a:ext>
                </a:extLst>
              </a:tr>
              <a:tr h="639997">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96712502"/>
                  </a:ext>
                </a:extLst>
              </a:tr>
              <a:tr h="639997">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160629304"/>
                  </a:ext>
                </a:extLst>
              </a:tr>
              <a:tr h="639997">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832376261"/>
                  </a:ext>
                </a:extLst>
              </a:tr>
              <a:tr h="639997">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082778907"/>
                  </a:ext>
                </a:extLst>
              </a:tr>
              <a:tr h="639997">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987278695"/>
                  </a:ext>
                </a:extLst>
              </a:tr>
            </a:tbl>
          </a:graphicData>
        </a:graphic>
      </p:graphicFrame>
      <p:sp>
        <p:nvSpPr>
          <p:cNvPr id="7" name="文本框 6">
            <a:extLst>
              <a:ext uri="{FF2B5EF4-FFF2-40B4-BE49-F238E27FC236}">
                <a16:creationId xmlns:a16="http://schemas.microsoft.com/office/drawing/2014/main" id="{CB27C4B5-01F1-4D40-B02F-0ACFA80AF35B}"/>
              </a:ext>
            </a:extLst>
          </p:cNvPr>
          <p:cNvSpPr txBox="1"/>
          <p:nvPr/>
        </p:nvSpPr>
        <p:spPr>
          <a:xfrm>
            <a:off x="3352800" y="4572586"/>
            <a:ext cx="1015278" cy="369332"/>
          </a:xfrm>
          <a:prstGeom prst="rect">
            <a:avLst/>
          </a:prstGeom>
          <a:noFill/>
        </p:spPr>
        <p:txBody>
          <a:bodyPr wrap="none" rtlCol="0">
            <a:spAutoFit/>
          </a:bodyPr>
          <a:lstStyle/>
          <a:p>
            <a:r>
              <a:rPr lang="zh-CN" altLang="en-US" sz="1800" spc="359" dirty="0">
                <a:solidFill>
                  <a:srgbClr val="304370"/>
                </a:solidFill>
                <a:latin typeface="思源黑体 Medium"/>
                <a:ea typeface="思源黑体 Medium"/>
              </a:rPr>
              <a:t>石芳瑜</a:t>
            </a:r>
            <a:endParaRPr lang="en-US" altLang="zh-CN" sz="1800" spc="359" dirty="0">
              <a:solidFill>
                <a:srgbClr val="304370"/>
              </a:solidFill>
              <a:latin typeface="思源黑体 Medium"/>
              <a:ea typeface="思源黑体 Medium"/>
            </a:endParaRPr>
          </a:p>
        </p:txBody>
      </p:sp>
      <p:sp>
        <p:nvSpPr>
          <p:cNvPr id="8" name="文本框 7">
            <a:extLst>
              <a:ext uri="{FF2B5EF4-FFF2-40B4-BE49-F238E27FC236}">
                <a16:creationId xmlns:a16="http://schemas.microsoft.com/office/drawing/2014/main" id="{5AAC9F4B-FADA-4AC6-AF81-3DD3B251C68F}"/>
              </a:ext>
            </a:extLst>
          </p:cNvPr>
          <p:cNvSpPr txBox="1"/>
          <p:nvPr/>
        </p:nvSpPr>
        <p:spPr>
          <a:xfrm>
            <a:off x="7239000" y="4589614"/>
            <a:ext cx="4267258" cy="369332"/>
          </a:xfrm>
          <a:prstGeom prst="rect">
            <a:avLst/>
          </a:prstGeom>
          <a:noFill/>
        </p:spPr>
        <p:txBody>
          <a:bodyPr wrap="none" rtlCol="0">
            <a:spAutoFit/>
          </a:bodyPr>
          <a:lstStyle/>
          <a:p>
            <a:r>
              <a:rPr lang="zh-CN" altLang="en-US" dirty="0"/>
              <a:t>英文文献，部分报告的撰写与总体整合</a:t>
            </a:r>
          </a:p>
        </p:txBody>
      </p:sp>
      <p:sp>
        <p:nvSpPr>
          <p:cNvPr id="11" name="文本框 10">
            <a:extLst>
              <a:ext uri="{FF2B5EF4-FFF2-40B4-BE49-F238E27FC236}">
                <a16:creationId xmlns:a16="http://schemas.microsoft.com/office/drawing/2014/main" id="{609E043F-6930-4888-A400-2493CA8C163A}"/>
              </a:ext>
            </a:extLst>
          </p:cNvPr>
          <p:cNvSpPr txBox="1"/>
          <p:nvPr/>
        </p:nvSpPr>
        <p:spPr>
          <a:xfrm>
            <a:off x="3352800" y="5200943"/>
            <a:ext cx="1015278" cy="369332"/>
          </a:xfrm>
          <a:prstGeom prst="rect">
            <a:avLst/>
          </a:prstGeom>
          <a:noFill/>
        </p:spPr>
        <p:txBody>
          <a:bodyPr wrap="none" rtlCol="0">
            <a:spAutoFit/>
          </a:bodyPr>
          <a:lstStyle/>
          <a:p>
            <a:r>
              <a:rPr lang="zh-CN" altLang="zh-CN" sz="1800" kern="1200" spc="359" dirty="0">
                <a:solidFill>
                  <a:srgbClr val="304370"/>
                </a:solidFill>
                <a:latin typeface="思源黑体 Medium"/>
                <a:ea typeface="思源黑体 Medium"/>
                <a:cs typeface="+mn-cs"/>
              </a:rPr>
              <a:t>朱俊帆</a:t>
            </a:r>
            <a:endParaRPr lang="zh-CN" altLang="en-US" sz="1800" kern="1200" spc="359" dirty="0">
              <a:solidFill>
                <a:srgbClr val="304370"/>
              </a:solidFill>
              <a:latin typeface="思源黑体 Medium"/>
              <a:ea typeface="思源黑体 Medium"/>
              <a:cs typeface="+mn-cs"/>
            </a:endParaRPr>
          </a:p>
        </p:txBody>
      </p:sp>
      <p:sp>
        <p:nvSpPr>
          <p:cNvPr id="12" name="文本框 11">
            <a:extLst>
              <a:ext uri="{FF2B5EF4-FFF2-40B4-BE49-F238E27FC236}">
                <a16:creationId xmlns:a16="http://schemas.microsoft.com/office/drawing/2014/main" id="{EF7621AF-3981-4D04-ADAF-8181D0986DB8}"/>
              </a:ext>
            </a:extLst>
          </p:cNvPr>
          <p:cNvSpPr txBox="1"/>
          <p:nvPr/>
        </p:nvSpPr>
        <p:spPr>
          <a:xfrm>
            <a:off x="7239000" y="5193750"/>
            <a:ext cx="4244111" cy="369332"/>
          </a:xfrm>
          <a:prstGeom prst="rect">
            <a:avLst/>
          </a:prstGeom>
          <a:noFill/>
        </p:spPr>
        <p:txBody>
          <a:bodyPr wrap="none" rtlCol="0">
            <a:spAutoFit/>
          </a:bodyPr>
          <a:lstStyle/>
          <a:p>
            <a:r>
              <a:rPr lang="zh-CN" altLang="en-US" dirty="0"/>
              <a:t>中文文献，部分报告的撰写与总体整合</a:t>
            </a:r>
          </a:p>
        </p:txBody>
      </p:sp>
      <p:sp>
        <p:nvSpPr>
          <p:cNvPr id="60" name="文本框 59">
            <a:extLst>
              <a:ext uri="{FF2B5EF4-FFF2-40B4-BE49-F238E27FC236}">
                <a16:creationId xmlns:a16="http://schemas.microsoft.com/office/drawing/2014/main" id="{05D26213-8E3C-43E4-B02C-D104B192223B}"/>
              </a:ext>
            </a:extLst>
          </p:cNvPr>
          <p:cNvSpPr txBox="1"/>
          <p:nvPr/>
        </p:nvSpPr>
        <p:spPr>
          <a:xfrm>
            <a:off x="3352800" y="5829300"/>
            <a:ext cx="1015278" cy="369332"/>
          </a:xfrm>
          <a:prstGeom prst="rect">
            <a:avLst/>
          </a:prstGeom>
          <a:noFill/>
        </p:spPr>
        <p:txBody>
          <a:bodyPr wrap="none" rtlCol="0">
            <a:spAutoFit/>
          </a:bodyPr>
          <a:lstStyle/>
          <a:p>
            <a:r>
              <a:rPr lang="zh-CN" altLang="zh-CN" sz="1800" kern="1200" spc="359" dirty="0">
                <a:solidFill>
                  <a:srgbClr val="304370"/>
                </a:solidFill>
                <a:latin typeface="思源黑体 Medium"/>
                <a:ea typeface="思源黑体 Medium"/>
                <a:cs typeface="+mn-cs"/>
              </a:rPr>
              <a:t>杨和鹭</a:t>
            </a:r>
            <a:endParaRPr lang="zh-CN" altLang="en-US" sz="1800" kern="1200" spc="359" dirty="0">
              <a:solidFill>
                <a:srgbClr val="304370"/>
              </a:solidFill>
              <a:latin typeface="思源黑体 Medium"/>
              <a:ea typeface="思源黑体 Medium"/>
              <a:cs typeface="+mn-cs"/>
            </a:endParaRPr>
          </a:p>
        </p:txBody>
      </p:sp>
      <p:sp>
        <p:nvSpPr>
          <p:cNvPr id="61" name="文本框 60">
            <a:extLst>
              <a:ext uri="{FF2B5EF4-FFF2-40B4-BE49-F238E27FC236}">
                <a16:creationId xmlns:a16="http://schemas.microsoft.com/office/drawing/2014/main" id="{BE83DEBD-1F80-400D-A2BB-117CE6F5AF63}"/>
              </a:ext>
            </a:extLst>
          </p:cNvPr>
          <p:cNvSpPr txBox="1"/>
          <p:nvPr/>
        </p:nvSpPr>
        <p:spPr>
          <a:xfrm>
            <a:off x="7239000" y="5856882"/>
            <a:ext cx="4130874" cy="369332"/>
          </a:xfrm>
          <a:prstGeom prst="rect">
            <a:avLst/>
          </a:prstGeom>
          <a:noFill/>
        </p:spPr>
        <p:txBody>
          <a:bodyPr wrap="none" rtlCol="0">
            <a:spAutoFit/>
          </a:bodyPr>
          <a:lstStyle/>
          <a:p>
            <a:r>
              <a:rPr lang="zh-CN" altLang="en-US" dirty="0"/>
              <a:t>英文文献，部分报告的撰写，</a:t>
            </a:r>
            <a:r>
              <a:rPr lang="en-US" altLang="zh-CN" dirty="0"/>
              <a:t>PPT</a:t>
            </a:r>
            <a:r>
              <a:rPr lang="zh-CN" altLang="en-US" dirty="0"/>
              <a:t>制作</a:t>
            </a:r>
          </a:p>
        </p:txBody>
      </p:sp>
      <p:sp>
        <p:nvSpPr>
          <p:cNvPr id="62" name="文本框 61">
            <a:extLst>
              <a:ext uri="{FF2B5EF4-FFF2-40B4-BE49-F238E27FC236}">
                <a16:creationId xmlns:a16="http://schemas.microsoft.com/office/drawing/2014/main" id="{3CF7CE65-2ABC-47A8-8969-E1608F017B22}"/>
              </a:ext>
            </a:extLst>
          </p:cNvPr>
          <p:cNvSpPr txBox="1"/>
          <p:nvPr/>
        </p:nvSpPr>
        <p:spPr>
          <a:xfrm>
            <a:off x="3373768" y="6498124"/>
            <a:ext cx="738407" cy="369332"/>
          </a:xfrm>
          <a:prstGeom prst="rect">
            <a:avLst/>
          </a:prstGeom>
          <a:noFill/>
        </p:spPr>
        <p:txBody>
          <a:bodyPr wrap="none" rtlCol="0">
            <a:spAutoFit/>
          </a:bodyPr>
          <a:lstStyle/>
          <a:p>
            <a:r>
              <a:rPr lang="zh-CN" altLang="zh-CN" sz="1800" kern="1200" spc="359" dirty="0">
                <a:solidFill>
                  <a:srgbClr val="304370"/>
                </a:solidFill>
                <a:latin typeface="思源黑体 Medium"/>
                <a:ea typeface="思源黑体 Medium"/>
                <a:cs typeface="+mn-cs"/>
              </a:rPr>
              <a:t>吴凡</a:t>
            </a:r>
            <a:endParaRPr lang="zh-CN" altLang="en-US" sz="1800" kern="1200" spc="359" dirty="0">
              <a:solidFill>
                <a:srgbClr val="304370"/>
              </a:solidFill>
              <a:latin typeface="思源黑体 Medium"/>
              <a:ea typeface="思源黑体 Medium"/>
              <a:cs typeface="+mn-cs"/>
            </a:endParaRPr>
          </a:p>
        </p:txBody>
      </p:sp>
      <p:sp>
        <p:nvSpPr>
          <p:cNvPr id="63" name="文本框 62">
            <a:extLst>
              <a:ext uri="{FF2B5EF4-FFF2-40B4-BE49-F238E27FC236}">
                <a16:creationId xmlns:a16="http://schemas.microsoft.com/office/drawing/2014/main" id="{0B59073B-73AE-4958-9514-3E36193B5F37}"/>
              </a:ext>
            </a:extLst>
          </p:cNvPr>
          <p:cNvSpPr txBox="1"/>
          <p:nvPr/>
        </p:nvSpPr>
        <p:spPr>
          <a:xfrm>
            <a:off x="7239000" y="6498124"/>
            <a:ext cx="4130874" cy="646331"/>
          </a:xfrm>
          <a:prstGeom prst="rect">
            <a:avLst/>
          </a:prstGeom>
          <a:noFill/>
        </p:spPr>
        <p:txBody>
          <a:bodyPr wrap="none" rtlCol="0">
            <a:spAutoFit/>
          </a:bodyPr>
          <a:lstStyle/>
          <a:p>
            <a:r>
              <a:rPr lang="zh-CN" altLang="en-US" dirty="0"/>
              <a:t>英文文献，部分报告的撰写，</a:t>
            </a:r>
            <a:r>
              <a:rPr lang="en-US" altLang="zh-CN" dirty="0"/>
              <a:t>PPT</a:t>
            </a:r>
            <a:r>
              <a:rPr lang="zh-CN" altLang="en-US" dirty="0"/>
              <a:t>制作</a:t>
            </a:r>
          </a:p>
          <a:p>
            <a:endParaRPr lang="zh-CN" altLang="en-US" dirty="0"/>
          </a:p>
        </p:txBody>
      </p:sp>
      <p:sp>
        <p:nvSpPr>
          <p:cNvPr id="64" name="文本框 63">
            <a:extLst>
              <a:ext uri="{FF2B5EF4-FFF2-40B4-BE49-F238E27FC236}">
                <a16:creationId xmlns:a16="http://schemas.microsoft.com/office/drawing/2014/main" id="{05DA2D08-FB8F-4E18-8F6F-CBAFBDEE6FBF}"/>
              </a:ext>
            </a:extLst>
          </p:cNvPr>
          <p:cNvSpPr txBox="1"/>
          <p:nvPr/>
        </p:nvSpPr>
        <p:spPr>
          <a:xfrm>
            <a:off x="3352800" y="7148882"/>
            <a:ext cx="1015278" cy="369332"/>
          </a:xfrm>
          <a:prstGeom prst="rect">
            <a:avLst/>
          </a:prstGeom>
          <a:noFill/>
        </p:spPr>
        <p:txBody>
          <a:bodyPr wrap="none" rtlCol="0">
            <a:spAutoFit/>
          </a:bodyPr>
          <a:lstStyle/>
          <a:p>
            <a:r>
              <a:rPr lang="zh-CN" altLang="en-US" sz="1800" kern="1200" spc="359" dirty="0">
                <a:solidFill>
                  <a:srgbClr val="304370"/>
                </a:solidFill>
                <a:latin typeface="思源黑体 Medium"/>
                <a:ea typeface="思源黑体 Medium"/>
                <a:cs typeface="+mn-cs"/>
              </a:rPr>
              <a:t>赵一迪</a:t>
            </a:r>
          </a:p>
        </p:txBody>
      </p:sp>
      <p:sp>
        <p:nvSpPr>
          <p:cNvPr id="65" name="文本框 64">
            <a:extLst>
              <a:ext uri="{FF2B5EF4-FFF2-40B4-BE49-F238E27FC236}">
                <a16:creationId xmlns:a16="http://schemas.microsoft.com/office/drawing/2014/main" id="{97DAABE1-EEC9-4271-A9E6-D18F0C4FD7B3}"/>
              </a:ext>
            </a:extLst>
          </p:cNvPr>
          <p:cNvSpPr txBox="1"/>
          <p:nvPr/>
        </p:nvSpPr>
        <p:spPr>
          <a:xfrm>
            <a:off x="7274287" y="7131641"/>
            <a:ext cx="4128694" cy="369332"/>
          </a:xfrm>
          <a:prstGeom prst="rect">
            <a:avLst/>
          </a:prstGeom>
          <a:noFill/>
        </p:spPr>
        <p:txBody>
          <a:bodyPr wrap="none" rtlCol="0">
            <a:spAutoFit/>
          </a:bodyPr>
          <a:lstStyle/>
          <a:p>
            <a:r>
              <a:rPr lang="zh-CN" altLang="en-US" dirty="0"/>
              <a:t>英文文献</a:t>
            </a:r>
            <a:r>
              <a:rPr lang="en-US" altLang="zh-CN" dirty="0"/>
              <a:t>+</a:t>
            </a:r>
            <a:r>
              <a:rPr lang="zh-CN" altLang="en-US" dirty="0"/>
              <a:t>中文文献，部分报告的撰写</a:t>
            </a:r>
          </a:p>
        </p:txBody>
      </p:sp>
      <p:sp>
        <p:nvSpPr>
          <p:cNvPr id="66" name="文本框 65">
            <a:extLst>
              <a:ext uri="{FF2B5EF4-FFF2-40B4-BE49-F238E27FC236}">
                <a16:creationId xmlns:a16="http://schemas.microsoft.com/office/drawing/2014/main" id="{33BDD887-A6FA-49E5-8146-6591461975E9}"/>
              </a:ext>
            </a:extLst>
          </p:cNvPr>
          <p:cNvSpPr txBox="1"/>
          <p:nvPr/>
        </p:nvSpPr>
        <p:spPr>
          <a:xfrm>
            <a:off x="7308282" y="7724949"/>
            <a:ext cx="4128694" cy="369332"/>
          </a:xfrm>
          <a:prstGeom prst="rect">
            <a:avLst/>
          </a:prstGeom>
          <a:noFill/>
        </p:spPr>
        <p:txBody>
          <a:bodyPr wrap="none" rtlCol="0">
            <a:spAutoFit/>
          </a:bodyPr>
          <a:lstStyle/>
          <a:p>
            <a:r>
              <a:rPr lang="zh-CN" altLang="en-US" dirty="0"/>
              <a:t>英文文献</a:t>
            </a:r>
            <a:r>
              <a:rPr lang="en-US" altLang="zh-CN" dirty="0"/>
              <a:t>+</a:t>
            </a:r>
            <a:r>
              <a:rPr lang="zh-CN" altLang="en-US" dirty="0"/>
              <a:t>中文文献，部分报告的撰写</a:t>
            </a:r>
          </a:p>
        </p:txBody>
      </p:sp>
      <p:sp>
        <p:nvSpPr>
          <p:cNvPr id="67" name="文本框 66">
            <a:extLst>
              <a:ext uri="{FF2B5EF4-FFF2-40B4-BE49-F238E27FC236}">
                <a16:creationId xmlns:a16="http://schemas.microsoft.com/office/drawing/2014/main" id="{BCC45976-1E0A-4A62-819D-D514B38C6127}"/>
              </a:ext>
            </a:extLst>
          </p:cNvPr>
          <p:cNvSpPr txBox="1"/>
          <p:nvPr/>
        </p:nvSpPr>
        <p:spPr>
          <a:xfrm>
            <a:off x="3373768" y="7771116"/>
            <a:ext cx="1015278" cy="646331"/>
          </a:xfrm>
          <a:prstGeom prst="rect">
            <a:avLst/>
          </a:prstGeom>
          <a:noFill/>
        </p:spPr>
        <p:txBody>
          <a:bodyPr wrap="none" rtlCol="0">
            <a:spAutoFit/>
          </a:bodyPr>
          <a:lstStyle/>
          <a:p>
            <a:r>
              <a:rPr lang="zh-CN" altLang="en-US" sz="1800" spc="359" dirty="0">
                <a:solidFill>
                  <a:srgbClr val="304370"/>
                </a:solidFill>
                <a:latin typeface="思源黑体 Medium"/>
                <a:ea typeface="思源黑体 Medium"/>
              </a:rPr>
              <a:t>周奥成</a:t>
            </a:r>
            <a:endParaRPr lang="en-US" altLang="zh-CN" sz="1800" spc="359" dirty="0">
              <a:solidFill>
                <a:srgbClr val="304370"/>
              </a:solidFill>
              <a:latin typeface="思源黑体 Medium"/>
              <a:ea typeface="思源黑体 Medium"/>
            </a:endParaRPr>
          </a:p>
          <a:p>
            <a:endParaRPr lang="zh-CN" altLang="en-US"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695487"/>
            <a:chOff x="0" y="0"/>
            <a:chExt cx="4816593" cy="709923"/>
          </a:xfrm>
        </p:grpSpPr>
        <p:sp>
          <p:nvSpPr>
            <p:cNvPr id="3" name="Freeform 3"/>
            <p:cNvSpPr/>
            <p:nvPr/>
          </p:nvSpPr>
          <p:spPr>
            <a:xfrm>
              <a:off x="0" y="0"/>
              <a:ext cx="4816592" cy="709923"/>
            </a:xfrm>
            <a:custGeom>
              <a:avLst/>
              <a:gdLst/>
              <a:ahLst/>
              <a:cxnLst/>
              <a:rect l="l" t="t" r="r" b="b"/>
              <a:pathLst>
                <a:path w="4816592" h="709923">
                  <a:moveTo>
                    <a:pt x="0" y="0"/>
                  </a:moveTo>
                  <a:lnTo>
                    <a:pt x="4816592" y="0"/>
                  </a:lnTo>
                  <a:lnTo>
                    <a:pt x="4816592" y="709923"/>
                  </a:lnTo>
                  <a:lnTo>
                    <a:pt x="0" y="709923"/>
                  </a:lnTo>
                  <a:close/>
                </a:path>
              </a:pathLst>
            </a:custGeom>
            <a:solidFill>
              <a:srgbClr val="304370"/>
            </a:solidFill>
          </p:spPr>
        </p:sp>
        <p:sp>
          <p:nvSpPr>
            <p:cNvPr id="4" name="TextBox 4"/>
            <p:cNvSpPr txBox="1"/>
            <p:nvPr/>
          </p:nvSpPr>
          <p:spPr>
            <a:xfrm>
              <a:off x="0" y="-47625"/>
              <a:ext cx="4816593" cy="757548"/>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3008511" y="635474"/>
            <a:ext cx="4250789" cy="752348"/>
          </a:xfrm>
          <a:prstGeom prst="rect">
            <a:avLst/>
          </a:prstGeom>
        </p:spPr>
        <p:txBody>
          <a:bodyPr lIns="0" tIns="0" rIns="0" bIns="0" rtlCol="0" anchor="t">
            <a:spAutoFit/>
          </a:bodyPr>
          <a:lstStyle/>
          <a:p>
            <a:pPr algn="r">
              <a:lnSpc>
                <a:spcPts val="6015"/>
              </a:lnSpc>
            </a:pPr>
            <a:r>
              <a:rPr lang="en-US" sz="4699" spc="2349">
                <a:solidFill>
                  <a:srgbClr val="FFFFFF"/>
                </a:solidFill>
                <a:ea typeface="思源黑体 Bold"/>
              </a:rPr>
              <a:t>目录</a:t>
            </a:r>
          </a:p>
        </p:txBody>
      </p:sp>
      <p:sp>
        <p:nvSpPr>
          <p:cNvPr id="14" name="TextBox 14"/>
          <p:cNvSpPr txBox="1"/>
          <p:nvPr/>
        </p:nvSpPr>
        <p:spPr>
          <a:xfrm>
            <a:off x="13008511" y="1557732"/>
            <a:ext cx="4250789" cy="538988"/>
          </a:xfrm>
          <a:prstGeom prst="rect">
            <a:avLst/>
          </a:prstGeom>
        </p:spPr>
        <p:txBody>
          <a:bodyPr lIns="0" tIns="0" rIns="0" bIns="0" rtlCol="0" anchor="t">
            <a:spAutoFit/>
          </a:bodyPr>
          <a:lstStyle/>
          <a:p>
            <a:pPr algn="r">
              <a:lnSpc>
                <a:spcPts val="4096"/>
              </a:lnSpc>
            </a:pPr>
            <a:r>
              <a:rPr lang="en-US" sz="3200" spc="256">
                <a:solidFill>
                  <a:srgbClr val="FFFFFF"/>
                </a:solidFill>
                <a:latin typeface="Aharoni CLM Bold"/>
              </a:rPr>
              <a:t>CONTENTS</a:t>
            </a:r>
          </a:p>
        </p:txBody>
      </p:sp>
      <p:grpSp>
        <p:nvGrpSpPr>
          <p:cNvPr id="15" name="Group 15"/>
          <p:cNvGrpSpPr/>
          <p:nvPr/>
        </p:nvGrpSpPr>
        <p:grpSpPr>
          <a:xfrm>
            <a:off x="2852109" y="3829259"/>
            <a:ext cx="6492460" cy="988695"/>
            <a:chOff x="0" y="0"/>
            <a:chExt cx="8656614" cy="1318260"/>
          </a:xfrm>
        </p:grpSpPr>
        <p:grpSp>
          <p:nvGrpSpPr>
            <p:cNvPr id="16" name="Group 16"/>
            <p:cNvGrpSpPr>
              <a:grpSpLocks noChangeAspect="1"/>
            </p:cNvGrpSpPr>
            <p:nvPr/>
          </p:nvGrpSpPr>
          <p:grpSpPr>
            <a:xfrm>
              <a:off x="0" y="0"/>
              <a:ext cx="1318260" cy="1318260"/>
              <a:chOff x="0" y="0"/>
              <a:chExt cx="6350000" cy="6350000"/>
            </a:xfrm>
          </p:grpSpPr>
          <p:sp>
            <p:nvSpPr>
              <p:cNvPr id="17" name="Freeform 17"/>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04370"/>
              </a:solidFill>
            </p:spPr>
          </p:sp>
        </p:grpSp>
        <p:sp>
          <p:nvSpPr>
            <p:cNvPr id="18" name="TextBox 18"/>
            <p:cNvSpPr txBox="1"/>
            <p:nvPr/>
          </p:nvSpPr>
          <p:spPr>
            <a:xfrm>
              <a:off x="0" y="136870"/>
              <a:ext cx="1318260" cy="980440"/>
            </a:xfrm>
            <a:prstGeom prst="rect">
              <a:avLst/>
            </a:prstGeom>
          </p:spPr>
          <p:txBody>
            <a:bodyPr lIns="0" tIns="0" rIns="0" bIns="0" rtlCol="0" anchor="t">
              <a:spAutoFit/>
            </a:bodyPr>
            <a:lstStyle/>
            <a:p>
              <a:pPr algn="ctr">
                <a:lnSpc>
                  <a:spcPts val="5759"/>
                </a:lnSpc>
              </a:pPr>
              <a:r>
                <a:rPr lang="en-US" sz="4499" spc="359">
                  <a:solidFill>
                    <a:srgbClr val="FFFFFF"/>
                  </a:solidFill>
                  <a:latin typeface="Aharoni CLM Bold"/>
                </a:rPr>
                <a:t>1</a:t>
              </a:r>
            </a:p>
          </p:txBody>
        </p:sp>
        <p:sp>
          <p:nvSpPr>
            <p:cNvPr id="19" name="TextBox 19"/>
            <p:cNvSpPr txBox="1"/>
            <p:nvPr/>
          </p:nvSpPr>
          <p:spPr>
            <a:xfrm>
              <a:off x="2207260" y="264880"/>
              <a:ext cx="6449354" cy="667277"/>
            </a:xfrm>
            <a:prstGeom prst="rect">
              <a:avLst/>
            </a:prstGeom>
          </p:spPr>
          <p:txBody>
            <a:bodyPr lIns="0" tIns="0" rIns="0" bIns="0" rtlCol="0" anchor="t">
              <a:spAutoFit/>
            </a:bodyPr>
            <a:lstStyle/>
            <a:p>
              <a:pPr>
                <a:lnSpc>
                  <a:spcPts val="4096"/>
                </a:lnSpc>
              </a:pPr>
              <a:r>
                <a:rPr lang="en-US" sz="3200" spc="320" dirty="0" err="1">
                  <a:solidFill>
                    <a:srgbClr val="000000"/>
                  </a:solidFill>
                  <a:ea typeface="思源黑体 Bold"/>
                </a:rPr>
                <a:t>研究背景</a:t>
              </a:r>
              <a:endParaRPr lang="en-US" sz="3200" spc="320" dirty="0">
                <a:solidFill>
                  <a:srgbClr val="000000"/>
                </a:solidFill>
                <a:ea typeface="思源黑体 Bold"/>
              </a:endParaRPr>
            </a:p>
          </p:txBody>
        </p:sp>
      </p:grpSp>
      <p:grpSp>
        <p:nvGrpSpPr>
          <p:cNvPr id="20" name="Group 20"/>
          <p:cNvGrpSpPr/>
          <p:nvPr/>
        </p:nvGrpSpPr>
        <p:grpSpPr>
          <a:xfrm>
            <a:off x="2852109" y="5674907"/>
            <a:ext cx="6492460" cy="988695"/>
            <a:chOff x="0" y="0"/>
            <a:chExt cx="8656614" cy="1318260"/>
          </a:xfrm>
        </p:grpSpPr>
        <p:grpSp>
          <p:nvGrpSpPr>
            <p:cNvPr id="21" name="Group 21"/>
            <p:cNvGrpSpPr>
              <a:grpSpLocks noChangeAspect="1"/>
            </p:cNvGrpSpPr>
            <p:nvPr/>
          </p:nvGrpSpPr>
          <p:grpSpPr>
            <a:xfrm>
              <a:off x="0" y="0"/>
              <a:ext cx="1318260" cy="1318260"/>
              <a:chOff x="0" y="0"/>
              <a:chExt cx="6350000" cy="6350000"/>
            </a:xfrm>
          </p:grpSpPr>
          <p:sp>
            <p:nvSpPr>
              <p:cNvPr id="22" name="Freeform 22"/>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04370"/>
              </a:solidFill>
            </p:spPr>
          </p:sp>
        </p:grpSp>
        <p:sp>
          <p:nvSpPr>
            <p:cNvPr id="23" name="TextBox 23"/>
            <p:cNvSpPr txBox="1"/>
            <p:nvPr/>
          </p:nvSpPr>
          <p:spPr>
            <a:xfrm>
              <a:off x="0" y="136870"/>
              <a:ext cx="1318260" cy="980440"/>
            </a:xfrm>
            <a:prstGeom prst="rect">
              <a:avLst/>
            </a:prstGeom>
          </p:spPr>
          <p:txBody>
            <a:bodyPr lIns="0" tIns="0" rIns="0" bIns="0" rtlCol="0" anchor="t">
              <a:spAutoFit/>
            </a:bodyPr>
            <a:lstStyle/>
            <a:p>
              <a:pPr algn="ctr">
                <a:lnSpc>
                  <a:spcPts val="5759"/>
                </a:lnSpc>
              </a:pPr>
              <a:r>
                <a:rPr lang="en-US" sz="4499" spc="359">
                  <a:solidFill>
                    <a:srgbClr val="FFFFFF"/>
                  </a:solidFill>
                  <a:latin typeface="Aharoni CLM Bold"/>
                </a:rPr>
                <a:t>2</a:t>
              </a:r>
            </a:p>
          </p:txBody>
        </p:sp>
        <p:sp>
          <p:nvSpPr>
            <p:cNvPr id="24" name="TextBox 24"/>
            <p:cNvSpPr txBox="1"/>
            <p:nvPr/>
          </p:nvSpPr>
          <p:spPr>
            <a:xfrm>
              <a:off x="2207260" y="264880"/>
              <a:ext cx="6449354" cy="667277"/>
            </a:xfrm>
            <a:prstGeom prst="rect">
              <a:avLst/>
            </a:prstGeom>
          </p:spPr>
          <p:txBody>
            <a:bodyPr lIns="0" tIns="0" rIns="0" bIns="0" rtlCol="0" anchor="t">
              <a:spAutoFit/>
            </a:bodyPr>
            <a:lstStyle/>
            <a:p>
              <a:pPr>
                <a:lnSpc>
                  <a:spcPts val="4096"/>
                </a:lnSpc>
              </a:pPr>
              <a:r>
                <a:rPr lang="en-US" sz="3200" spc="320" dirty="0" err="1">
                  <a:solidFill>
                    <a:srgbClr val="000000"/>
                  </a:solidFill>
                  <a:ea typeface="思源黑体 Bold"/>
                </a:rPr>
                <a:t>研究</a:t>
              </a:r>
              <a:r>
                <a:rPr lang="zh-CN" altLang="en-US" sz="3200" spc="320" dirty="0">
                  <a:solidFill>
                    <a:srgbClr val="000000"/>
                  </a:solidFill>
                  <a:ea typeface="思源黑体 Bold"/>
                </a:rPr>
                <a:t>意义</a:t>
              </a:r>
              <a:endParaRPr lang="en-US" sz="3200" spc="320" dirty="0">
                <a:solidFill>
                  <a:srgbClr val="000000"/>
                </a:solidFill>
                <a:ea typeface="思源黑体 Bold"/>
              </a:endParaRPr>
            </a:p>
          </p:txBody>
        </p:sp>
      </p:grpSp>
      <p:grpSp>
        <p:nvGrpSpPr>
          <p:cNvPr id="25" name="Group 25"/>
          <p:cNvGrpSpPr/>
          <p:nvPr/>
        </p:nvGrpSpPr>
        <p:grpSpPr>
          <a:xfrm>
            <a:off x="2852109" y="7520852"/>
            <a:ext cx="6492460" cy="988695"/>
            <a:chOff x="0" y="0"/>
            <a:chExt cx="8656614" cy="1318260"/>
          </a:xfrm>
        </p:grpSpPr>
        <p:grpSp>
          <p:nvGrpSpPr>
            <p:cNvPr id="26" name="Group 26"/>
            <p:cNvGrpSpPr>
              <a:grpSpLocks noChangeAspect="1"/>
            </p:cNvGrpSpPr>
            <p:nvPr/>
          </p:nvGrpSpPr>
          <p:grpSpPr>
            <a:xfrm>
              <a:off x="0" y="0"/>
              <a:ext cx="1318260" cy="1318260"/>
              <a:chOff x="0" y="0"/>
              <a:chExt cx="6350000" cy="6350000"/>
            </a:xfrm>
          </p:grpSpPr>
          <p:sp>
            <p:nvSpPr>
              <p:cNvPr id="27" name="Freeform 27"/>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04370"/>
              </a:solidFill>
            </p:spPr>
          </p:sp>
        </p:grpSp>
        <p:sp>
          <p:nvSpPr>
            <p:cNvPr id="28" name="TextBox 28"/>
            <p:cNvSpPr txBox="1"/>
            <p:nvPr/>
          </p:nvSpPr>
          <p:spPr>
            <a:xfrm>
              <a:off x="0" y="136870"/>
              <a:ext cx="1318260" cy="980440"/>
            </a:xfrm>
            <a:prstGeom prst="rect">
              <a:avLst/>
            </a:prstGeom>
          </p:spPr>
          <p:txBody>
            <a:bodyPr lIns="0" tIns="0" rIns="0" bIns="0" rtlCol="0" anchor="t">
              <a:spAutoFit/>
            </a:bodyPr>
            <a:lstStyle/>
            <a:p>
              <a:pPr algn="ctr">
                <a:lnSpc>
                  <a:spcPts val="5759"/>
                </a:lnSpc>
              </a:pPr>
              <a:r>
                <a:rPr lang="en-US" sz="4499" spc="359">
                  <a:solidFill>
                    <a:srgbClr val="FFFFFF"/>
                  </a:solidFill>
                  <a:latin typeface="Aharoni CLM Bold"/>
                </a:rPr>
                <a:t>3</a:t>
              </a:r>
            </a:p>
          </p:txBody>
        </p:sp>
        <p:sp>
          <p:nvSpPr>
            <p:cNvPr id="29" name="TextBox 29"/>
            <p:cNvSpPr txBox="1"/>
            <p:nvPr/>
          </p:nvSpPr>
          <p:spPr>
            <a:xfrm>
              <a:off x="2207260" y="264880"/>
              <a:ext cx="6449354" cy="667277"/>
            </a:xfrm>
            <a:prstGeom prst="rect">
              <a:avLst/>
            </a:prstGeom>
          </p:spPr>
          <p:txBody>
            <a:bodyPr lIns="0" tIns="0" rIns="0" bIns="0" rtlCol="0" anchor="t">
              <a:spAutoFit/>
            </a:bodyPr>
            <a:lstStyle/>
            <a:p>
              <a:pPr>
                <a:lnSpc>
                  <a:spcPts val="4096"/>
                </a:lnSpc>
              </a:pPr>
              <a:r>
                <a:rPr lang="zh-CN" altLang="en-US" sz="3200" spc="320" dirty="0">
                  <a:solidFill>
                    <a:srgbClr val="000000"/>
                  </a:solidFill>
                  <a:ea typeface="思源黑体 Bold"/>
                </a:rPr>
                <a:t>文献分享</a:t>
              </a:r>
              <a:endParaRPr lang="en-US" sz="3200" spc="320" dirty="0">
                <a:solidFill>
                  <a:srgbClr val="000000"/>
                </a:solidFill>
                <a:ea typeface="思源黑体 Bold"/>
              </a:endParaRPr>
            </a:p>
          </p:txBody>
        </p:sp>
      </p:grpSp>
      <p:grpSp>
        <p:nvGrpSpPr>
          <p:cNvPr id="30" name="Group 30"/>
          <p:cNvGrpSpPr/>
          <p:nvPr/>
        </p:nvGrpSpPr>
        <p:grpSpPr>
          <a:xfrm>
            <a:off x="10012766" y="3829259"/>
            <a:ext cx="6492460" cy="988695"/>
            <a:chOff x="0" y="0"/>
            <a:chExt cx="8656614" cy="1318260"/>
          </a:xfrm>
        </p:grpSpPr>
        <p:grpSp>
          <p:nvGrpSpPr>
            <p:cNvPr id="31" name="Group 31"/>
            <p:cNvGrpSpPr>
              <a:grpSpLocks noChangeAspect="1"/>
            </p:cNvGrpSpPr>
            <p:nvPr/>
          </p:nvGrpSpPr>
          <p:grpSpPr>
            <a:xfrm>
              <a:off x="0" y="0"/>
              <a:ext cx="1318260" cy="1318260"/>
              <a:chOff x="0" y="0"/>
              <a:chExt cx="6350000" cy="6350000"/>
            </a:xfrm>
          </p:grpSpPr>
          <p:sp>
            <p:nvSpPr>
              <p:cNvPr id="32" name="Freeform 32"/>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04370"/>
              </a:solidFill>
            </p:spPr>
          </p:sp>
        </p:grpSp>
        <p:sp>
          <p:nvSpPr>
            <p:cNvPr id="33" name="TextBox 33"/>
            <p:cNvSpPr txBox="1"/>
            <p:nvPr/>
          </p:nvSpPr>
          <p:spPr>
            <a:xfrm>
              <a:off x="0" y="136870"/>
              <a:ext cx="1318260" cy="980440"/>
            </a:xfrm>
            <a:prstGeom prst="rect">
              <a:avLst/>
            </a:prstGeom>
          </p:spPr>
          <p:txBody>
            <a:bodyPr lIns="0" tIns="0" rIns="0" bIns="0" rtlCol="0" anchor="t">
              <a:spAutoFit/>
            </a:bodyPr>
            <a:lstStyle/>
            <a:p>
              <a:pPr algn="ctr">
                <a:lnSpc>
                  <a:spcPts val="5759"/>
                </a:lnSpc>
              </a:pPr>
              <a:r>
                <a:rPr lang="en-US" sz="4499" spc="359">
                  <a:solidFill>
                    <a:srgbClr val="FFFFFF"/>
                  </a:solidFill>
                  <a:latin typeface="Aharoni CLM Bold"/>
                </a:rPr>
                <a:t>4</a:t>
              </a:r>
            </a:p>
          </p:txBody>
        </p:sp>
        <p:sp>
          <p:nvSpPr>
            <p:cNvPr id="34" name="TextBox 34"/>
            <p:cNvSpPr txBox="1"/>
            <p:nvPr/>
          </p:nvSpPr>
          <p:spPr>
            <a:xfrm>
              <a:off x="2207260" y="264880"/>
              <a:ext cx="6449354" cy="667277"/>
            </a:xfrm>
            <a:prstGeom prst="rect">
              <a:avLst/>
            </a:prstGeom>
          </p:spPr>
          <p:txBody>
            <a:bodyPr lIns="0" tIns="0" rIns="0" bIns="0" rtlCol="0" anchor="t">
              <a:spAutoFit/>
            </a:bodyPr>
            <a:lstStyle/>
            <a:p>
              <a:pPr>
                <a:lnSpc>
                  <a:spcPts val="4096"/>
                </a:lnSpc>
              </a:pPr>
              <a:r>
                <a:rPr lang="en-US" sz="3200" spc="320" dirty="0" err="1">
                  <a:solidFill>
                    <a:srgbClr val="000000"/>
                  </a:solidFill>
                  <a:ea typeface="思源黑体 Bold"/>
                </a:rPr>
                <a:t>结论</a:t>
              </a:r>
              <a:r>
                <a:rPr lang="zh-CN" altLang="en-US" sz="3200" spc="320" dirty="0">
                  <a:solidFill>
                    <a:srgbClr val="000000"/>
                  </a:solidFill>
                  <a:ea typeface="思源黑体 Bold"/>
                </a:rPr>
                <a:t>总结</a:t>
              </a:r>
              <a:endParaRPr lang="en-US" sz="3200" spc="320" dirty="0">
                <a:solidFill>
                  <a:srgbClr val="000000"/>
                </a:solidFill>
                <a:ea typeface="思源黑体 Bold"/>
              </a:endParaRPr>
            </a:p>
          </p:txBody>
        </p:sp>
      </p:grpSp>
      <p:grpSp>
        <p:nvGrpSpPr>
          <p:cNvPr id="35" name="Group 35"/>
          <p:cNvGrpSpPr/>
          <p:nvPr/>
        </p:nvGrpSpPr>
        <p:grpSpPr>
          <a:xfrm>
            <a:off x="10012766" y="5674907"/>
            <a:ext cx="6492460" cy="988695"/>
            <a:chOff x="0" y="0"/>
            <a:chExt cx="8656614" cy="1318260"/>
          </a:xfrm>
        </p:grpSpPr>
        <p:grpSp>
          <p:nvGrpSpPr>
            <p:cNvPr id="36" name="Group 36"/>
            <p:cNvGrpSpPr>
              <a:grpSpLocks noChangeAspect="1"/>
            </p:cNvGrpSpPr>
            <p:nvPr/>
          </p:nvGrpSpPr>
          <p:grpSpPr>
            <a:xfrm>
              <a:off x="0" y="0"/>
              <a:ext cx="1318260" cy="1318260"/>
              <a:chOff x="0" y="0"/>
              <a:chExt cx="6350000" cy="6350000"/>
            </a:xfrm>
          </p:grpSpPr>
          <p:sp>
            <p:nvSpPr>
              <p:cNvPr id="37" name="Freeform 37"/>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304370"/>
              </a:solidFill>
            </p:spPr>
          </p:sp>
        </p:grpSp>
        <p:sp>
          <p:nvSpPr>
            <p:cNvPr id="38" name="TextBox 38"/>
            <p:cNvSpPr txBox="1"/>
            <p:nvPr/>
          </p:nvSpPr>
          <p:spPr>
            <a:xfrm>
              <a:off x="0" y="136870"/>
              <a:ext cx="1318260" cy="980440"/>
            </a:xfrm>
            <a:prstGeom prst="rect">
              <a:avLst/>
            </a:prstGeom>
          </p:spPr>
          <p:txBody>
            <a:bodyPr lIns="0" tIns="0" rIns="0" bIns="0" rtlCol="0" anchor="t">
              <a:spAutoFit/>
            </a:bodyPr>
            <a:lstStyle/>
            <a:p>
              <a:pPr algn="ctr">
                <a:lnSpc>
                  <a:spcPts val="5759"/>
                </a:lnSpc>
              </a:pPr>
              <a:r>
                <a:rPr lang="en-US" sz="4499" spc="359">
                  <a:solidFill>
                    <a:srgbClr val="FFFFFF"/>
                  </a:solidFill>
                  <a:latin typeface="Aharoni CLM Bold"/>
                </a:rPr>
                <a:t>5</a:t>
              </a:r>
            </a:p>
          </p:txBody>
        </p:sp>
        <p:sp>
          <p:nvSpPr>
            <p:cNvPr id="39" name="TextBox 39"/>
            <p:cNvSpPr txBox="1"/>
            <p:nvPr/>
          </p:nvSpPr>
          <p:spPr>
            <a:xfrm>
              <a:off x="2207260" y="264880"/>
              <a:ext cx="6449354" cy="667277"/>
            </a:xfrm>
            <a:prstGeom prst="rect">
              <a:avLst/>
            </a:prstGeom>
          </p:spPr>
          <p:txBody>
            <a:bodyPr lIns="0" tIns="0" rIns="0" bIns="0" rtlCol="0" anchor="t">
              <a:spAutoFit/>
            </a:bodyPr>
            <a:lstStyle/>
            <a:p>
              <a:pPr>
                <a:lnSpc>
                  <a:spcPts val="4096"/>
                </a:lnSpc>
              </a:pPr>
              <a:r>
                <a:rPr lang="zh-CN" altLang="en-US" sz="3200" spc="320" dirty="0">
                  <a:solidFill>
                    <a:srgbClr val="000000"/>
                  </a:solidFill>
                  <a:ea typeface="思源黑体 Bold"/>
                </a:rPr>
                <a:t>参考</a:t>
              </a:r>
              <a:r>
                <a:rPr lang="en-US" sz="3200" spc="320" dirty="0" err="1">
                  <a:solidFill>
                    <a:srgbClr val="000000"/>
                  </a:solidFill>
                  <a:ea typeface="思源黑体 Bold"/>
                </a:rPr>
                <a:t>文献</a:t>
              </a:r>
              <a:endParaRPr lang="en-US" sz="3200" spc="320" dirty="0">
                <a:solidFill>
                  <a:srgbClr val="000000"/>
                </a:solidFill>
                <a:ea typeface="思源黑体 Bold"/>
              </a:endParaRPr>
            </a:p>
          </p:txBody>
        </p:sp>
      </p:grpSp>
      <p:pic>
        <p:nvPicPr>
          <p:cNvPr id="40" name="图片 39">
            <a:extLst>
              <a:ext uri="{FF2B5EF4-FFF2-40B4-BE49-F238E27FC236}">
                <a16:creationId xmlns:a16="http://schemas.microsoft.com/office/drawing/2014/main" id="{1801748F-53BD-4227-991B-411299725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455688"/>
            <a:ext cx="1864267" cy="1864267"/>
          </a:xfrm>
          <a:prstGeom prst="rect">
            <a:avLst/>
          </a:prstGeom>
        </p:spPr>
      </p:pic>
    </p:spTree>
    <p:extLst>
      <p:ext uri="{BB962C8B-B14F-4D97-AF65-F5344CB8AC3E}">
        <p14:creationId xmlns:p14="http://schemas.microsoft.com/office/powerpoint/2010/main" val="197522859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37959" y="25239"/>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txBody>
            <a:bodyPr/>
            <a:lstStyle/>
            <a:p>
              <a:endParaRPr lang="zh-CN" altLang="en-US" dirty="0"/>
            </a:p>
          </p:txBody>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4356315"/>
            <a:ext cx="3336378" cy="0"/>
          </a:xfrm>
          <a:prstGeom prst="line">
            <a:avLst/>
          </a:prstGeom>
          <a:ln w="19050" cap="flat">
            <a:solidFill>
              <a:srgbClr val="EEF2F5"/>
            </a:solidFill>
            <a:prstDash val="solid"/>
            <a:headEnd type="none" w="sm" len="sm"/>
            <a:tailEnd type="none" w="sm" len="sm"/>
          </a:ln>
        </p:spPr>
        <p:txBody>
          <a:bodyPr/>
          <a:lstStyle/>
          <a:p>
            <a:endParaRPr lang="zh-CN" altLang="en-US" dirty="0"/>
          </a:p>
        </p:txBody>
      </p:sp>
      <p:sp>
        <p:nvSpPr>
          <p:cNvPr id="14" name="AutoShape 14"/>
          <p:cNvSpPr/>
          <p:nvPr/>
        </p:nvSpPr>
        <p:spPr>
          <a:xfrm>
            <a:off x="-9525" y="5397164"/>
            <a:ext cx="3336378" cy="0"/>
          </a:xfrm>
          <a:prstGeom prst="line">
            <a:avLst/>
          </a:prstGeom>
          <a:ln w="19050" cap="flat">
            <a:solidFill>
              <a:srgbClr val="EEF2F5"/>
            </a:solidFill>
            <a:prstDash val="solid"/>
            <a:headEnd type="none" w="sm" len="sm"/>
            <a:tailEnd type="none" w="sm" len="sm"/>
          </a:ln>
        </p:spPr>
      </p:sp>
      <p:grpSp>
        <p:nvGrpSpPr>
          <p:cNvPr id="18" name="Group 18"/>
          <p:cNvGrpSpPr/>
          <p:nvPr/>
        </p:nvGrpSpPr>
        <p:grpSpPr>
          <a:xfrm rot="-5400000">
            <a:off x="1371942" y="864828"/>
            <a:ext cx="1054911" cy="3798794"/>
            <a:chOff x="0" y="0"/>
            <a:chExt cx="277837" cy="1000505"/>
          </a:xfrm>
        </p:grpSpPr>
        <p:sp>
          <p:nvSpPr>
            <p:cNvPr id="19" name="Freeform 19"/>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20" name="TextBox 20"/>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620398" y="2503588"/>
            <a:ext cx="2086058" cy="491363"/>
          </a:xfrm>
          <a:prstGeom prst="rect">
            <a:avLst/>
          </a:prstGeom>
        </p:spPr>
        <p:txBody>
          <a:bodyPr lIns="0" tIns="0" rIns="0" bIns="0" rtlCol="0" anchor="t">
            <a:spAutoFit/>
          </a:bodyPr>
          <a:lstStyle/>
          <a:p>
            <a:pPr algn="ctr">
              <a:lnSpc>
                <a:spcPts val="4096"/>
              </a:lnSpc>
            </a:pPr>
            <a:r>
              <a:rPr lang="en-US" sz="3200" spc="640" dirty="0" err="1">
                <a:solidFill>
                  <a:srgbClr val="304370"/>
                </a:solidFill>
                <a:ea typeface="思源黑体 Bold"/>
              </a:rPr>
              <a:t>研究背景</a:t>
            </a:r>
            <a:endParaRPr lang="en-US" sz="3200" spc="640" dirty="0">
              <a:solidFill>
                <a:srgbClr val="304370"/>
              </a:solidFill>
              <a:ea typeface="思源黑体 Bold"/>
            </a:endParaRPr>
          </a:p>
        </p:txBody>
      </p:sp>
      <p:sp>
        <p:nvSpPr>
          <p:cNvPr id="22" name="TextBox 22"/>
          <p:cNvSpPr txBox="1"/>
          <p:nvPr/>
        </p:nvSpPr>
        <p:spPr>
          <a:xfrm>
            <a:off x="620398" y="3586955"/>
            <a:ext cx="2086058" cy="393700"/>
          </a:xfrm>
          <a:prstGeom prst="rect">
            <a:avLst/>
          </a:prstGeom>
        </p:spPr>
        <p:txBody>
          <a:bodyPr lIns="0" tIns="0" rIns="0" bIns="0" rtlCol="0" anchor="t">
            <a:spAutoFit/>
          </a:bodyPr>
          <a:lstStyle/>
          <a:p>
            <a:pPr algn="ctr">
              <a:lnSpc>
                <a:spcPts val="3199"/>
              </a:lnSpc>
            </a:pPr>
            <a:r>
              <a:rPr lang="en-US" sz="2499" spc="499" dirty="0" err="1">
                <a:solidFill>
                  <a:srgbClr val="EEF2F5"/>
                </a:solidFill>
                <a:ea typeface="思源黑体 Medium"/>
              </a:rPr>
              <a:t>研究意义</a:t>
            </a:r>
            <a:endParaRPr lang="en-US" sz="2499" spc="499" dirty="0">
              <a:solidFill>
                <a:srgbClr val="EEF2F5"/>
              </a:solidFill>
              <a:ea typeface="思源黑体 Medium"/>
            </a:endParaRPr>
          </a:p>
        </p:txBody>
      </p:sp>
      <p:sp>
        <p:nvSpPr>
          <p:cNvPr id="23" name="TextBox 23"/>
          <p:cNvSpPr txBox="1"/>
          <p:nvPr/>
        </p:nvSpPr>
        <p:spPr>
          <a:xfrm>
            <a:off x="620398" y="4662110"/>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文献介绍</a:t>
            </a:r>
            <a:endParaRPr lang="en-US" sz="2499" spc="499" dirty="0">
              <a:solidFill>
                <a:srgbClr val="EEF2F5"/>
              </a:solidFill>
              <a:ea typeface="思源黑体 Medium"/>
            </a:endParaRPr>
          </a:p>
        </p:txBody>
      </p:sp>
      <p:sp>
        <p:nvSpPr>
          <p:cNvPr id="24" name="TextBox 24"/>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pic>
        <p:nvPicPr>
          <p:cNvPr id="43" name="图片 42">
            <a:extLst>
              <a:ext uri="{FF2B5EF4-FFF2-40B4-BE49-F238E27FC236}">
                <a16:creationId xmlns:a16="http://schemas.microsoft.com/office/drawing/2014/main" id="{99BDC11E-C5CD-4684-AE40-84D43E0D1E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sp>
        <p:nvSpPr>
          <p:cNvPr id="46" name="矩形 45">
            <a:extLst>
              <a:ext uri="{FF2B5EF4-FFF2-40B4-BE49-F238E27FC236}">
                <a16:creationId xmlns:a16="http://schemas.microsoft.com/office/drawing/2014/main" id="{22400DB6-7D58-4CB3-808C-E8716ACEC821}"/>
              </a:ext>
            </a:extLst>
          </p:cNvPr>
          <p:cNvSpPr/>
          <p:nvPr/>
        </p:nvSpPr>
        <p:spPr>
          <a:xfrm>
            <a:off x="8763000" y="5847893"/>
            <a:ext cx="3733800" cy="3044359"/>
          </a:xfrm>
          <a:prstGeom prst="rect">
            <a:avLst/>
          </a:prstGeom>
          <a:solidFill>
            <a:srgbClr val="EEF2F5"/>
          </a:solidFill>
          <a:ln>
            <a:solidFill>
              <a:srgbClr val="EEF2F5"/>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47" name="TextBox 40">
            <a:extLst>
              <a:ext uri="{FF2B5EF4-FFF2-40B4-BE49-F238E27FC236}">
                <a16:creationId xmlns:a16="http://schemas.microsoft.com/office/drawing/2014/main" id="{13C99958-3A53-4B14-AFD9-B8555D6DF8C6}"/>
              </a:ext>
            </a:extLst>
          </p:cNvPr>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1.</a:t>
            </a:r>
            <a:r>
              <a:rPr lang="en-US" altLang="zh-CN" sz="3100" spc="310" dirty="0">
                <a:solidFill>
                  <a:srgbClr val="003070"/>
                </a:solidFill>
                <a:latin typeface="思源黑体 Bold"/>
                <a:ea typeface="思源黑体 Bold"/>
              </a:rPr>
              <a:t>AI</a:t>
            </a:r>
            <a:r>
              <a:rPr lang="zh-CN" altLang="en-US" sz="3100" spc="310" dirty="0">
                <a:solidFill>
                  <a:srgbClr val="003070"/>
                </a:solidFill>
                <a:latin typeface="思源黑体 Bold"/>
                <a:ea typeface="思源黑体 Bold"/>
              </a:rPr>
              <a:t>与飞行技术仿真</a:t>
            </a:r>
            <a:endParaRPr lang="en-US" sz="3100" spc="310" dirty="0">
              <a:solidFill>
                <a:srgbClr val="003070"/>
              </a:solidFill>
              <a:latin typeface="思源黑体 Bold"/>
              <a:ea typeface="思源黑体 Bold"/>
            </a:endParaRPr>
          </a:p>
        </p:txBody>
      </p:sp>
      <p:sp>
        <p:nvSpPr>
          <p:cNvPr id="48" name="TextBox 41">
            <a:extLst>
              <a:ext uri="{FF2B5EF4-FFF2-40B4-BE49-F238E27FC236}">
                <a16:creationId xmlns:a16="http://schemas.microsoft.com/office/drawing/2014/main" id="{48C6BF29-A853-4CD5-85C5-08787A7E4D84}"/>
              </a:ext>
            </a:extLst>
          </p:cNvPr>
          <p:cNvSpPr txBox="1"/>
          <p:nvPr/>
        </p:nvSpPr>
        <p:spPr>
          <a:xfrm>
            <a:off x="4521808" y="2480141"/>
            <a:ext cx="12601962" cy="3136564"/>
          </a:xfrm>
          <a:prstGeom prst="rect">
            <a:avLst/>
          </a:prstGeom>
        </p:spPr>
        <p:txBody>
          <a:bodyPr lIns="0" tIns="0" rIns="0" bIns="0" rtlCol="0" anchor="t">
            <a:spAutoFit/>
          </a:bodyPr>
          <a:lstStyle/>
          <a:p>
            <a:pPr marL="285750" indent="-285750" algn="just">
              <a:lnSpc>
                <a:spcPct val="150000"/>
              </a:lnSpc>
              <a:spcAft>
                <a:spcPts val="0"/>
              </a:spcAft>
              <a:buFont typeface="Wingdings" panose="05000000000000000000" pitchFamily="2" charset="2"/>
              <a:buChar char="Ø"/>
            </a:pP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随着人工智能的快速发展，人工智能算法开始被应用到了飞行仿真系统上，用来模拟</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飞行环境的变化</a:t>
            </a: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飞行器机动决策</a:t>
            </a: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飞行器的动力</a:t>
            </a: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与</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姿态控制</a:t>
            </a: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a:t>
            </a:r>
            <a:endParaRPr lang="en-US" altLang="zh-CN" sz="2000" kern="100" dirty="0">
              <a:latin typeface="微软雅黑" panose="020B0503020204020204" pitchFamily="34" charset="-122"/>
              <a:ea typeface="微软雅黑" panose="020B0503020204020204" pitchFamily="34" charset="-122"/>
              <a:cs typeface="宋体" panose="02010600030101010101" pitchFamily="2" charset="-122"/>
            </a:endParaRPr>
          </a:p>
          <a:p>
            <a:pPr marL="285750" indent="-285750" algn="just">
              <a:lnSpc>
                <a:spcPct val="150000"/>
              </a:lnSpc>
              <a:spcAft>
                <a:spcPts val="0"/>
              </a:spcAft>
              <a:buFont typeface="Wingdings" panose="05000000000000000000" pitchFamily="2" charset="2"/>
              <a:buChar char="Ø"/>
            </a:pP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在飞行仿真中，常常将深度学习与强化学习相结合，借助人工智能算法的降维与泛化特性，可以从大量的训练数据中获得关键性的学习因素，提高飞行仿真系统的</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真实性与灵活性</a:t>
            </a:r>
            <a:endParaRPr lang="en-US" altLang="zh-CN"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endParaRPr>
          </a:p>
          <a:p>
            <a:pPr marL="285750" indent="-285750" algn="just">
              <a:lnSpc>
                <a:spcPct val="150000"/>
              </a:lnSpc>
              <a:buFont typeface="Wingdings" panose="05000000000000000000" pitchFamily="2" charset="2"/>
              <a:buChar char="Ø"/>
            </a:pP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相比传统的设计方法，人工智能系统能够利用</a:t>
            </a:r>
            <a:r>
              <a:rPr lang="zh-CN" altLang="en-US" sz="2000" kern="100" dirty="0">
                <a:solidFill>
                  <a:srgbClr val="FF0000"/>
                </a:solidFill>
                <a:latin typeface="微软雅黑" panose="020B0503020204020204" pitchFamily="34" charset="-122"/>
                <a:ea typeface="微软雅黑" panose="020B0503020204020204" pitchFamily="34" charset="-122"/>
                <a:cs typeface="宋体" panose="02010600030101010101" pitchFamily="2" charset="-122"/>
              </a:rPr>
              <a:t>庞大的数据</a:t>
            </a:r>
            <a:r>
              <a:rPr lang="zh-CN" altLang="en-US" sz="2000" kern="100" dirty="0">
                <a:latin typeface="微软雅黑" panose="020B0503020204020204" pitchFamily="34" charset="-122"/>
                <a:ea typeface="微软雅黑" panose="020B0503020204020204" pitchFamily="34" charset="-122"/>
                <a:cs typeface="宋体" panose="02010600030101010101" pitchFamily="2" charset="-122"/>
              </a:rPr>
              <a:t>构造更为真实的飞行仿真系统，涵盖更多的飞行情景、系统的仿真结果更具说服力。</a:t>
            </a:r>
            <a:endParaRPr lang="en-US" altLang="zh-CN" sz="2000" kern="100" dirty="0">
              <a:latin typeface="微软雅黑" panose="020B0503020204020204" pitchFamily="34" charset="-122"/>
              <a:ea typeface="微软雅黑" panose="020B0503020204020204" pitchFamily="34" charset="-122"/>
              <a:cs typeface="宋体" panose="02010600030101010101" pitchFamily="2" charset="-122"/>
            </a:endParaRPr>
          </a:p>
          <a:p>
            <a:pPr algn="just">
              <a:lnSpc>
                <a:spcPct val="150000"/>
              </a:lnSpc>
              <a:spcAft>
                <a:spcPts val="0"/>
              </a:spcAft>
            </a:pPr>
            <a:endParaRPr lang="zh-CN" altLang="en-US" kern="100" dirty="0">
              <a:latin typeface="微软雅黑" panose="020B0503020204020204" pitchFamily="34" charset="-122"/>
              <a:ea typeface="微软雅黑" panose="020B0503020204020204" pitchFamily="34" charset="-122"/>
              <a:cs typeface="宋体" panose="02010600030101010101" pitchFamily="2" charset="-122"/>
            </a:endParaRPr>
          </a:p>
        </p:txBody>
      </p:sp>
      <p:sp>
        <p:nvSpPr>
          <p:cNvPr id="49" name="TextBox 43">
            <a:extLst>
              <a:ext uri="{FF2B5EF4-FFF2-40B4-BE49-F238E27FC236}">
                <a16:creationId xmlns:a16="http://schemas.microsoft.com/office/drawing/2014/main" id="{D2BFB065-DF37-4658-B399-8681BCF0B139}"/>
              </a:ext>
            </a:extLst>
          </p:cNvPr>
          <p:cNvSpPr txBox="1"/>
          <p:nvPr/>
        </p:nvSpPr>
        <p:spPr>
          <a:xfrm>
            <a:off x="4521808" y="1855253"/>
            <a:ext cx="12601962" cy="393700"/>
          </a:xfrm>
          <a:prstGeom prst="rect">
            <a:avLst/>
          </a:prstGeom>
        </p:spPr>
        <p:txBody>
          <a:bodyPr lIns="0" tIns="0" rIns="0" bIns="0" rtlCol="0" anchor="t">
            <a:spAutoFit/>
          </a:bodyPr>
          <a:lstStyle/>
          <a:p>
            <a:pPr>
              <a:lnSpc>
                <a:spcPts val="3199"/>
              </a:lnSpc>
              <a:spcBef>
                <a:spcPct val="0"/>
              </a:spcBef>
            </a:pPr>
            <a:r>
              <a:rPr lang="en-US" sz="2499" spc="374" dirty="0" err="1">
                <a:solidFill>
                  <a:srgbClr val="000000"/>
                </a:solidFill>
                <a:ea typeface="思源黑体 Medium"/>
              </a:rPr>
              <a:t>研究意义内容概括</a:t>
            </a:r>
            <a:endParaRPr lang="en-US" sz="2499" spc="374" dirty="0">
              <a:solidFill>
                <a:srgbClr val="000000"/>
              </a:solidFill>
              <a:ea typeface="思源黑体 Medium"/>
            </a:endParaRPr>
          </a:p>
        </p:txBody>
      </p:sp>
      <p:pic>
        <p:nvPicPr>
          <p:cNvPr id="50" name="图片 49">
            <a:extLst>
              <a:ext uri="{FF2B5EF4-FFF2-40B4-BE49-F238E27FC236}">
                <a16:creationId xmlns:a16="http://schemas.microsoft.com/office/drawing/2014/main" id="{4A6CBFC9-9C22-42CD-8345-B8B50DFF6A36}"/>
              </a:ext>
            </a:extLst>
          </p:cNvPr>
          <p:cNvPicPr>
            <a:picLocks noChangeAspect="1"/>
          </p:cNvPicPr>
          <p:nvPr/>
        </p:nvPicPr>
        <p:blipFill rotWithShape="1">
          <a:blip r:embed="rId4"/>
          <a:srcRect t="-1313" r="640"/>
          <a:stretch/>
        </p:blipFill>
        <p:spPr>
          <a:xfrm>
            <a:off x="9220200" y="6378713"/>
            <a:ext cx="2971800" cy="2041758"/>
          </a:xfrm>
          <a:prstGeom prst="rect">
            <a:avLst/>
          </a:prstGeom>
        </p:spPr>
      </p:pic>
      <p:sp>
        <p:nvSpPr>
          <p:cNvPr id="51" name="六边形 50">
            <a:extLst>
              <a:ext uri="{FF2B5EF4-FFF2-40B4-BE49-F238E27FC236}">
                <a16:creationId xmlns:a16="http://schemas.microsoft.com/office/drawing/2014/main" id="{1A421A27-BBB2-43B6-907A-F908CB29A682}"/>
              </a:ext>
            </a:extLst>
          </p:cNvPr>
          <p:cNvSpPr/>
          <p:nvPr/>
        </p:nvSpPr>
        <p:spPr>
          <a:xfrm>
            <a:off x="4114800" y="5798781"/>
            <a:ext cx="3886200" cy="3272959"/>
          </a:xfrm>
          <a:prstGeom prst="hexagon">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ltLang="zh-CN" sz="2000" dirty="0"/>
          </a:p>
          <a:p>
            <a:pPr algn="ctr"/>
            <a:r>
              <a:rPr lang="en-US" altLang="zh-CN" sz="2000" dirty="0">
                <a:solidFill>
                  <a:srgbClr val="FF0000"/>
                </a:solidFill>
              </a:rPr>
              <a:t>CNN</a:t>
            </a:r>
            <a:r>
              <a:rPr lang="en-US" altLang="zh-CN" sz="2000" dirty="0"/>
              <a:t>          RNN</a:t>
            </a:r>
          </a:p>
          <a:p>
            <a:pPr algn="ctr"/>
            <a:endParaRPr lang="en-US" altLang="zh-CN" sz="2000" dirty="0"/>
          </a:p>
          <a:p>
            <a:pPr algn="ctr"/>
            <a:r>
              <a:rPr lang="en-US" altLang="zh-CN" sz="2000" dirty="0">
                <a:solidFill>
                  <a:srgbClr val="00B0F0"/>
                </a:solidFill>
              </a:rPr>
              <a:t>LSTM</a:t>
            </a:r>
            <a:r>
              <a:rPr lang="en-US" altLang="zh-CN" sz="2000" dirty="0">
                <a:solidFill>
                  <a:srgbClr val="00B050"/>
                </a:solidFill>
              </a:rPr>
              <a:t> </a:t>
            </a:r>
            <a:r>
              <a:rPr lang="en-US" altLang="zh-CN" sz="2000" dirty="0"/>
              <a:t>                        </a:t>
            </a:r>
            <a:r>
              <a:rPr lang="en-US" altLang="zh-CN" sz="2000" dirty="0">
                <a:solidFill>
                  <a:srgbClr val="00B0F0"/>
                </a:solidFill>
              </a:rPr>
              <a:t>GAN</a:t>
            </a:r>
          </a:p>
          <a:p>
            <a:pPr algn="ctr"/>
            <a:r>
              <a:rPr lang="zh-CN" altLang="en-US" sz="2000" dirty="0">
                <a:latin typeface="微软雅黑" panose="020B0503020204020204" pitchFamily="34" charset="-122"/>
                <a:ea typeface="微软雅黑" panose="020B0503020204020204" pitchFamily="34" charset="-122"/>
              </a:rPr>
              <a:t>深度学习</a:t>
            </a:r>
            <a:endParaRPr lang="en-US" altLang="zh-CN" sz="2000" dirty="0">
              <a:latin typeface="微软雅黑" panose="020B0503020204020204" pitchFamily="34" charset="-122"/>
              <a:ea typeface="微软雅黑" panose="020B0503020204020204" pitchFamily="34" charset="-122"/>
            </a:endParaRPr>
          </a:p>
          <a:p>
            <a:pPr algn="ctr"/>
            <a:endParaRPr lang="en-US" altLang="zh-CN" dirty="0"/>
          </a:p>
          <a:p>
            <a:pPr algn="ctr"/>
            <a:r>
              <a:rPr lang="zh-CN" altLang="en-US" dirty="0">
                <a:latin typeface="微软雅黑" panose="020B0503020204020204" pitchFamily="34" charset="-122"/>
                <a:ea typeface="微软雅黑" panose="020B0503020204020204" pitchFamily="34" charset="-122"/>
              </a:rPr>
              <a:t>强化学习</a:t>
            </a:r>
            <a:endParaRPr lang="en-US" altLang="zh-CN" dirty="0">
              <a:latin typeface="微软雅黑" panose="020B0503020204020204" pitchFamily="34" charset="-122"/>
              <a:ea typeface="微软雅黑" panose="020B0503020204020204" pitchFamily="34" charset="-122"/>
            </a:endParaRPr>
          </a:p>
          <a:p>
            <a:pPr algn="ctr"/>
            <a:r>
              <a:rPr lang="en-US" altLang="zh-CN" sz="2000" dirty="0">
                <a:solidFill>
                  <a:schemeClr val="accent1"/>
                </a:solidFill>
              </a:rPr>
              <a:t>DQN</a:t>
            </a:r>
            <a:r>
              <a:rPr lang="en-US" altLang="zh-CN" sz="2000" dirty="0"/>
              <a:t>                         PPO</a:t>
            </a:r>
          </a:p>
          <a:p>
            <a:pPr algn="ctr"/>
            <a:endParaRPr lang="en-US" altLang="zh-CN" sz="2000" dirty="0"/>
          </a:p>
          <a:p>
            <a:pPr algn="ctr"/>
            <a:r>
              <a:rPr lang="en-US" altLang="zh-CN" sz="2000" dirty="0"/>
              <a:t>DDPG      </a:t>
            </a:r>
            <a:r>
              <a:rPr lang="en-US" altLang="zh-CN" sz="2000" dirty="0">
                <a:solidFill>
                  <a:srgbClr val="FF0000"/>
                </a:solidFill>
              </a:rPr>
              <a:t>MADDPG</a:t>
            </a:r>
          </a:p>
          <a:p>
            <a:pPr algn="ctr"/>
            <a:endParaRPr lang="en-US" altLang="zh-CN" dirty="0"/>
          </a:p>
        </p:txBody>
      </p:sp>
      <p:sp>
        <p:nvSpPr>
          <p:cNvPr id="52" name="矩形 51">
            <a:extLst>
              <a:ext uri="{FF2B5EF4-FFF2-40B4-BE49-F238E27FC236}">
                <a16:creationId xmlns:a16="http://schemas.microsoft.com/office/drawing/2014/main" id="{327E383F-1576-404C-9A40-E45836331783}"/>
              </a:ext>
            </a:extLst>
          </p:cNvPr>
          <p:cNvSpPr/>
          <p:nvPr/>
        </p:nvSpPr>
        <p:spPr>
          <a:xfrm>
            <a:off x="14301564" y="5233746"/>
            <a:ext cx="1624236" cy="5893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飞行流场建模</a:t>
            </a:r>
          </a:p>
        </p:txBody>
      </p:sp>
      <p:sp>
        <p:nvSpPr>
          <p:cNvPr id="53" name="矩形 52">
            <a:extLst>
              <a:ext uri="{FF2B5EF4-FFF2-40B4-BE49-F238E27FC236}">
                <a16:creationId xmlns:a16="http://schemas.microsoft.com/office/drawing/2014/main" id="{88C1F06C-D0F3-44D5-9DF0-175E36309848}"/>
              </a:ext>
            </a:extLst>
          </p:cNvPr>
          <p:cNvSpPr/>
          <p:nvPr/>
        </p:nvSpPr>
        <p:spPr>
          <a:xfrm>
            <a:off x="15316200" y="6107905"/>
            <a:ext cx="1524000" cy="50122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动力学模型</a:t>
            </a:r>
          </a:p>
        </p:txBody>
      </p:sp>
      <p:sp>
        <p:nvSpPr>
          <p:cNvPr id="54" name="矩形 53">
            <a:extLst>
              <a:ext uri="{FF2B5EF4-FFF2-40B4-BE49-F238E27FC236}">
                <a16:creationId xmlns:a16="http://schemas.microsoft.com/office/drawing/2014/main" id="{60DE7FAB-559D-47F7-AB5B-2B4EA18CDB24}"/>
              </a:ext>
            </a:extLst>
          </p:cNvPr>
          <p:cNvSpPr/>
          <p:nvPr/>
        </p:nvSpPr>
        <p:spPr>
          <a:xfrm>
            <a:off x="16078200" y="7119892"/>
            <a:ext cx="2106542" cy="50122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飞行决策脑的构建</a:t>
            </a:r>
          </a:p>
        </p:txBody>
      </p:sp>
      <p:sp>
        <p:nvSpPr>
          <p:cNvPr id="55" name="矩形 54">
            <a:extLst>
              <a:ext uri="{FF2B5EF4-FFF2-40B4-BE49-F238E27FC236}">
                <a16:creationId xmlns:a16="http://schemas.microsoft.com/office/drawing/2014/main" id="{EC9D1540-D23C-4ED1-8E19-4A2E256A4681}"/>
              </a:ext>
            </a:extLst>
          </p:cNvPr>
          <p:cNvSpPr/>
          <p:nvPr/>
        </p:nvSpPr>
        <p:spPr>
          <a:xfrm>
            <a:off x="15316200" y="8051758"/>
            <a:ext cx="1524000" cy="5893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自主空战</a:t>
            </a:r>
          </a:p>
        </p:txBody>
      </p:sp>
      <p:sp>
        <p:nvSpPr>
          <p:cNvPr id="56" name="矩形 55">
            <a:extLst>
              <a:ext uri="{FF2B5EF4-FFF2-40B4-BE49-F238E27FC236}">
                <a16:creationId xmlns:a16="http://schemas.microsoft.com/office/drawing/2014/main" id="{E71DFFD4-8996-447F-91EE-B199397D2FB1}"/>
              </a:ext>
            </a:extLst>
          </p:cNvPr>
          <p:cNvSpPr/>
          <p:nvPr/>
        </p:nvSpPr>
        <p:spPr>
          <a:xfrm>
            <a:off x="14301564" y="9252016"/>
            <a:ext cx="1524000" cy="53704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健康管理</a:t>
            </a:r>
          </a:p>
        </p:txBody>
      </p:sp>
      <p:cxnSp>
        <p:nvCxnSpPr>
          <p:cNvPr id="57" name="连接符: 肘形 56">
            <a:extLst>
              <a:ext uri="{FF2B5EF4-FFF2-40B4-BE49-F238E27FC236}">
                <a16:creationId xmlns:a16="http://schemas.microsoft.com/office/drawing/2014/main" id="{695DC2E1-5F21-4DA2-B656-F0FD65FFBD0B}"/>
              </a:ext>
            </a:extLst>
          </p:cNvPr>
          <p:cNvCxnSpPr>
            <a:cxnSpLocks/>
            <a:stCxn id="46" idx="3"/>
            <a:endCxn id="52" idx="1"/>
          </p:cNvCxnSpPr>
          <p:nvPr/>
        </p:nvCxnSpPr>
        <p:spPr>
          <a:xfrm flipV="1">
            <a:off x="12496800" y="5528416"/>
            <a:ext cx="1804764" cy="18416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连接符: 肘形 57">
            <a:extLst>
              <a:ext uri="{FF2B5EF4-FFF2-40B4-BE49-F238E27FC236}">
                <a16:creationId xmlns:a16="http://schemas.microsoft.com/office/drawing/2014/main" id="{1F85C2DF-EB47-4961-97E4-8FF74D464F0B}"/>
              </a:ext>
            </a:extLst>
          </p:cNvPr>
          <p:cNvCxnSpPr>
            <a:stCxn id="46" idx="3"/>
            <a:endCxn id="56" idx="1"/>
          </p:cNvCxnSpPr>
          <p:nvPr/>
        </p:nvCxnSpPr>
        <p:spPr>
          <a:xfrm>
            <a:off x="12496800" y="7370073"/>
            <a:ext cx="1804764" cy="21504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连接符: 肘形 58">
            <a:extLst>
              <a:ext uri="{FF2B5EF4-FFF2-40B4-BE49-F238E27FC236}">
                <a16:creationId xmlns:a16="http://schemas.microsoft.com/office/drawing/2014/main" id="{B8722A9C-3F4D-4907-A582-D182659EA572}"/>
              </a:ext>
            </a:extLst>
          </p:cNvPr>
          <p:cNvCxnSpPr>
            <a:stCxn id="46" idx="3"/>
            <a:endCxn id="53" idx="1"/>
          </p:cNvCxnSpPr>
          <p:nvPr/>
        </p:nvCxnSpPr>
        <p:spPr>
          <a:xfrm flipV="1">
            <a:off x="12496800" y="6358517"/>
            <a:ext cx="2819400" cy="10115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连接符: 肘形 59">
            <a:extLst>
              <a:ext uri="{FF2B5EF4-FFF2-40B4-BE49-F238E27FC236}">
                <a16:creationId xmlns:a16="http://schemas.microsoft.com/office/drawing/2014/main" id="{B84B1949-B519-4972-963C-715A36800FF8}"/>
              </a:ext>
            </a:extLst>
          </p:cNvPr>
          <p:cNvCxnSpPr>
            <a:cxnSpLocks/>
            <a:stCxn id="46" idx="3"/>
            <a:endCxn id="54" idx="1"/>
          </p:cNvCxnSpPr>
          <p:nvPr/>
        </p:nvCxnSpPr>
        <p:spPr>
          <a:xfrm>
            <a:off x="12496800" y="7370073"/>
            <a:ext cx="3581400" cy="43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连接符: 肘形 60">
            <a:extLst>
              <a:ext uri="{FF2B5EF4-FFF2-40B4-BE49-F238E27FC236}">
                <a16:creationId xmlns:a16="http://schemas.microsoft.com/office/drawing/2014/main" id="{806CDE87-E221-416B-AF33-C6D1F50CD653}"/>
              </a:ext>
            </a:extLst>
          </p:cNvPr>
          <p:cNvCxnSpPr>
            <a:cxnSpLocks/>
            <a:stCxn id="46" idx="3"/>
            <a:endCxn id="55" idx="1"/>
          </p:cNvCxnSpPr>
          <p:nvPr/>
        </p:nvCxnSpPr>
        <p:spPr>
          <a:xfrm>
            <a:off x="12496800" y="7370073"/>
            <a:ext cx="2819400" cy="9763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99D74BE7-9E00-49E6-90FD-7E8EB43CD3B8}"/>
              </a:ext>
            </a:extLst>
          </p:cNvPr>
          <p:cNvCxnSpPr>
            <a:stCxn id="51" idx="3"/>
            <a:endCxn id="51" idx="0"/>
          </p:cNvCxnSpPr>
          <p:nvPr/>
        </p:nvCxnSpPr>
        <p:spPr>
          <a:xfrm>
            <a:off x="4114800" y="7435261"/>
            <a:ext cx="3886200" cy="0"/>
          </a:xfrm>
          <a:prstGeom prst="line">
            <a:avLst/>
          </a:prstGeom>
        </p:spPr>
        <p:style>
          <a:lnRef idx="1">
            <a:schemeClr val="accent1"/>
          </a:lnRef>
          <a:fillRef idx="0">
            <a:schemeClr val="accent1"/>
          </a:fillRef>
          <a:effectRef idx="0">
            <a:schemeClr val="accent1"/>
          </a:effectRef>
          <a:fontRef idx="minor">
            <a:schemeClr val="tx1"/>
          </a:fontRef>
        </p:style>
      </p:cxnSp>
      <p:sp>
        <p:nvSpPr>
          <p:cNvPr id="63" name="箭头: 右 62">
            <a:extLst>
              <a:ext uri="{FF2B5EF4-FFF2-40B4-BE49-F238E27FC236}">
                <a16:creationId xmlns:a16="http://schemas.microsoft.com/office/drawing/2014/main" id="{306781E6-CFF2-45B5-BFB0-77071E688815}"/>
              </a:ext>
            </a:extLst>
          </p:cNvPr>
          <p:cNvSpPr/>
          <p:nvPr/>
        </p:nvSpPr>
        <p:spPr>
          <a:xfrm>
            <a:off x="8150546" y="7316431"/>
            <a:ext cx="978408" cy="2335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4" name="Group 29">
            <a:extLst>
              <a:ext uri="{FF2B5EF4-FFF2-40B4-BE49-F238E27FC236}">
                <a16:creationId xmlns:a16="http://schemas.microsoft.com/office/drawing/2014/main" id="{5D0FA107-0DF8-4E16-803E-8FD13CA7C9FA}"/>
              </a:ext>
            </a:extLst>
          </p:cNvPr>
          <p:cNvGrpSpPr/>
          <p:nvPr/>
        </p:nvGrpSpPr>
        <p:grpSpPr>
          <a:xfrm>
            <a:off x="4202346" y="2470078"/>
            <a:ext cx="281503" cy="2749622"/>
            <a:chOff x="0" y="0"/>
            <a:chExt cx="53411" cy="512804"/>
          </a:xfrm>
        </p:grpSpPr>
        <p:sp>
          <p:nvSpPr>
            <p:cNvPr id="65" name="Freeform 30">
              <a:extLst>
                <a:ext uri="{FF2B5EF4-FFF2-40B4-BE49-F238E27FC236}">
                  <a16:creationId xmlns:a16="http://schemas.microsoft.com/office/drawing/2014/main" id="{B4B2EAB7-B6F2-4BC8-9925-E250AF8E62D2}"/>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6" name="TextBox 31">
              <a:extLst>
                <a:ext uri="{FF2B5EF4-FFF2-40B4-BE49-F238E27FC236}">
                  <a16:creationId xmlns:a16="http://schemas.microsoft.com/office/drawing/2014/main" id="{ED81BC94-B5AF-4A85-A794-44E7EB5EC562}"/>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pic>
        <p:nvPicPr>
          <p:cNvPr id="111" name="图片 110">
            <a:extLst>
              <a:ext uri="{FF2B5EF4-FFF2-40B4-BE49-F238E27FC236}">
                <a16:creationId xmlns:a16="http://schemas.microsoft.com/office/drawing/2014/main" id="{6C6D362D-F86A-446A-A3D5-71BF72E8FAA8}"/>
              </a:ext>
            </a:extLst>
          </p:cNvPr>
          <p:cNvPicPr>
            <a:picLocks noChangeAspect="1"/>
          </p:cNvPicPr>
          <p:nvPr/>
        </p:nvPicPr>
        <p:blipFill>
          <a:blip r:embed="rId2"/>
          <a:stretch>
            <a:fillRect/>
          </a:stretch>
        </p:blipFill>
        <p:spPr>
          <a:xfrm>
            <a:off x="4608408" y="2366284"/>
            <a:ext cx="6998815" cy="3176291"/>
          </a:xfrm>
          <a:prstGeom prst="rect">
            <a:avLst/>
          </a:prstGeom>
        </p:spPr>
      </p:pic>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4356315"/>
            <a:ext cx="3336378" cy="0"/>
          </a:xfrm>
          <a:prstGeom prst="line">
            <a:avLst/>
          </a:prstGeom>
          <a:ln w="19050" cap="flat">
            <a:solidFill>
              <a:srgbClr val="EEF2F5"/>
            </a:solidFill>
            <a:prstDash val="solid"/>
            <a:headEnd type="none" w="sm" len="sm"/>
            <a:tailEnd type="none" w="sm" len="sm"/>
          </a:ln>
        </p:spPr>
      </p:sp>
      <p:sp>
        <p:nvSpPr>
          <p:cNvPr id="14" name="AutoShape 14"/>
          <p:cNvSpPr/>
          <p:nvPr/>
        </p:nvSpPr>
        <p:spPr>
          <a:xfrm>
            <a:off x="-9525" y="5397164"/>
            <a:ext cx="3336378" cy="0"/>
          </a:xfrm>
          <a:prstGeom prst="line">
            <a:avLst/>
          </a:prstGeom>
          <a:ln w="19050" cap="flat">
            <a:solidFill>
              <a:srgbClr val="EEF2F5"/>
            </a:solidFill>
            <a:prstDash val="solid"/>
            <a:headEnd type="none" w="sm" len="sm"/>
            <a:tailEnd type="none" w="sm" len="sm"/>
          </a:ln>
        </p:spPr>
      </p:sp>
      <p:grpSp>
        <p:nvGrpSpPr>
          <p:cNvPr id="18" name="Group 18"/>
          <p:cNvGrpSpPr/>
          <p:nvPr/>
        </p:nvGrpSpPr>
        <p:grpSpPr>
          <a:xfrm rot="-5400000">
            <a:off x="1371942" y="1940999"/>
            <a:ext cx="1054911" cy="3798794"/>
            <a:chOff x="0" y="0"/>
            <a:chExt cx="277837" cy="1000505"/>
          </a:xfrm>
        </p:grpSpPr>
        <p:sp>
          <p:nvSpPr>
            <p:cNvPr id="19" name="Freeform 19"/>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20" name="TextBox 20"/>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33" name="TextBox 33"/>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dirty="0" err="1">
                <a:solidFill>
                  <a:srgbClr val="EEF2F5"/>
                </a:solidFill>
                <a:ea typeface="思源黑体 Medium"/>
              </a:rPr>
              <a:t>研究背景</a:t>
            </a:r>
            <a:endParaRPr lang="en-US" sz="2499" u="none" spc="499" dirty="0">
              <a:solidFill>
                <a:srgbClr val="EEF2F5"/>
              </a:solidFill>
              <a:ea typeface="思源黑体 Medium"/>
            </a:endParaRPr>
          </a:p>
        </p:txBody>
      </p:sp>
      <p:sp>
        <p:nvSpPr>
          <p:cNvPr id="34" name="TextBox 34"/>
          <p:cNvSpPr txBox="1"/>
          <p:nvPr/>
        </p:nvSpPr>
        <p:spPr>
          <a:xfrm>
            <a:off x="620398" y="3569677"/>
            <a:ext cx="2086058" cy="491363"/>
          </a:xfrm>
          <a:prstGeom prst="rect">
            <a:avLst/>
          </a:prstGeom>
        </p:spPr>
        <p:txBody>
          <a:bodyPr lIns="0" tIns="0" rIns="0" bIns="0" rtlCol="0" anchor="t">
            <a:spAutoFit/>
          </a:bodyPr>
          <a:lstStyle/>
          <a:p>
            <a:pPr marL="0" lvl="0" indent="0" algn="ctr">
              <a:lnSpc>
                <a:spcPts val="4096"/>
              </a:lnSpc>
              <a:spcBef>
                <a:spcPct val="0"/>
              </a:spcBef>
            </a:pPr>
            <a:r>
              <a:rPr lang="en-US" sz="3200" u="none" spc="640" dirty="0" err="1">
                <a:solidFill>
                  <a:srgbClr val="304370"/>
                </a:solidFill>
                <a:ea typeface="思源黑体 Bold"/>
              </a:rPr>
              <a:t>研究意义</a:t>
            </a:r>
            <a:endParaRPr lang="en-US" sz="3200" u="none" spc="640" dirty="0">
              <a:solidFill>
                <a:srgbClr val="304370"/>
              </a:solidFill>
              <a:ea typeface="思源黑体 Bold"/>
            </a:endParaRPr>
          </a:p>
        </p:txBody>
      </p:sp>
      <p:sp>
        <p:nvSpPr>
          <p:cNvPr id="35" name="TextBox 35"/>
          <p:cNvSpPr txBox="1"/>
          <p:nvPr/>
        </p:nvSpPr>
        <p:spPr>
          <a:xfrm>
            <a:off x="620398" y="4662110"/>
            <a:ext cx="2086058" cy="39370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文献介绍</a:t>
            </a:r>
            <a:endParaRPr lang="en-US" altLang="zh-CN" sz="2499" spc="499" dirty="0">
              <a:solidFill>
                <a:srgbClr val="EEF2F5"/>
              </a:solidFill>
              <a:ea typeface="思源黑体 Medium"/>
            </a:endParaRPr>
          </a:p>
        </p:txBody>
      </p:sp>
      <p:sp>
        <p:nvSpPr>
          <p:cNvPr id="36" name="TextBox 36"/>
          <p:cNvSpPr txBox="1"/>
          <p:nvPr/>
        </p:nvSpPr>
        <p:spPr>
          <a:xfrm>
            <a:off x="620398" y="5708224"/>
            <a:ext cx="2086058" cy="39370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altLang="zh-CN" sz="2499" spc="499" dirty="0">
              <a:solidFill>
                <a:srgbClr val="EEF2F5"/>
              </a:solidFill>
              <a:ea typeface="思源黑体 Medium"/>
            </a:endParaRPr>
          </a:p>
        </p:txBody>
      </p:sp>
      <p:pic>
        <p:nvPicPr>
          <p:cNvPr id="50" name="图片 49">
            <a:extLst>
              <a:ext uri="{FF2B5EF4-FFF2-40B4-BE49-F238E27FC236}">
                <a16:creationId xmlns:a16="http://schemas.microsoft.com/office/drawing/2014/main" id="{9BDC0D5C-CB0E-4EF3-88AD-011AA8DBF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sp>
        <p:nvSpPr>
          <p:cNvPr id="98" name="TextBox 32">
            <a:extLst>
              <a:ext uri="{FF2B5EF4-FFF2-40B4-BE49-F238E27FC236}">
                <a16:creationId xmlns:a16="http://schemas.microsoft.com/office/drawing/2014/main" id="{CAA70C1B-9039-42BE-B99D-1AB51A596231}"/>
              </a:ext>
            </a:extLst>
          </p:cNvPr>
          <p:cNvSpPr txBox="1"/>
          <p:nvPr/>
        </p:nvSpPr>
        <p:spPr>
          <a:xfrm>
            <a:off x="4608513" y="2367847"/>
            <a:ext cx="6998605" cy="3175870"/>
          </a:xfrm>
          <a:prstGeom prst="rect">
            <a:avLst/>
          </a:prstGeom>
        </p:spPr>
        <p:txBody>
          <a:bodyPr lIns="50800" tIns="50800" rIns="50800" bIns="50800" rtlCol="0" anchor="ctr"/>
          <a:lstStyle/>
          <a:p>
            <a:pPr algn="ctr">
              <a:lnSpc>
                <a:spcPts val="2659"/>
              </a:lnSpc>
            </a:pPr>
            <a:endParaRPr/>
          </a:p>
        </p:txBody>
      </p:sp>
      <p:grpSp>
        <p:nvGrpSpPr>
          <p:cNvPr id="99" name="Group 33">
            <a:extLst>
              <a:ext uri="{FF2B5EF4-FFF2-40B4-BE49-F238E27FC236}">
                <a16:creationId xmlns:a16="http://schemas.microsoft.com/office/drawing/2014/main" id="{2DCBD5B7-8EF8-4043-91E8-DC53A5A9FD6B}"/>
              </a:ext>
            </a:extLst>
          </p:cNvPr>
          <p:cNvGrpSpPr/>
          <p:nvPr/>
        </p:nvGrpSpPr>
        <p:grpSpPr>
          <a:xfrm>
            <a:off x="4608513" y="5543717"/>
            <a:ext cx="6998605" cy="2995044"/>
            <a:chOff x="0" y="0"/>
            <a:chExt cx="1843254" cy="788818"/>
          </a:xfrm>
        </p:grpSpPr>
        <p:sp>
          <p:nvSpPr>
            <p:cNvPr id="100" name="Freeform 34">
              <a:extLst>
                <a:ext uri="{FF2B5EF4-FFF2-40B4-BE49-F238E27FC236}">
                  <a16:creationId xmlns:a16="http://schemas.microsoft.com/office/drawing/2014/main" id="{C4A5E8FC-CA38-486F-9881-CFE2CB0C58E6}"/>
                </a:ext>
              </a:extLst>
            </p:cNvPr>
            <p:cNvSpPr/>
            <p:nvPr/>
          </p:nvSpPr>
          <p:spPr>
            <a:xfrm>
              <a:off x="0" y="0"/>
              <a:ext cx="1843254" cy="788818"/>
            </a:xfrm>
            <a:custGeom>
              <a:avLst/>
              <a:gdLst/>
              <a:ahLst/>
              <a:cxnLst/>
              <a:rect l="l" t="t" r="r" b="b"/>
              <a:pathLst>
                <a:path w="1843254" h="788818">
                  <a:moveTo>
                    <a:pt x="0" y="0"/>
                  </a:moveTo>
                  <a:lnTo>
                    <a:pt x="1843254" y="0"/>
                  </a:lnTo>
                  <a:lnTo>
                    <a:pt x="1843254" y="788818"/>
                  </a:lnTo>
                  <a:lnTo>
                    <a:pt x="0" y="788818"/>
                  </a:lnTo>
                  <a:close/>
                </a:path>
              </a:pathLst>
            </a:custGeom>
            <a:solidFill>
              <a:srgbClr val="304370"/>
            </a:solidFill>
          </p:spPr>
        </p:sp>
        <p:sp>
          <p:nvSpPr>
            <p:cNvPr id="101" name="TextBox 35">
              <a:extLst>
                <a:ext uri="{FF2B5EF4-FFF2-40B4-BE49-F238E27FC236}">
                  <a16:creationId xmlns:a16="http://schemas.microsoft.com/office/drawing/2014/main" id="{00634E79-3B29-41CE-AC4A-279AC5667A7E}"/>
                </a:ext>
              </a:extLst>
            </p:cNvPr>
            <p:cNvSpPr txBox="1"/>
            <p:nvPr/>
          </p:nvSpPr>
          <p:spPr>
            <a:xfrm>
              <a:off x="0" y="-47625"/>
              <a:ext cx="1843254" cy="836443"/>
            </a:xfrm>
            <a:prstGeom prst="rect">
              <a:avLst/>
            </a:prstGeom>
          </p:spPr>
          <p:txBody>
            <a:bodyPr lIns="50800" tIns="50800" rIns="50800" bIns="50800" rtlCol="0" anchor="ctr"/>
            <a:lstStyle/>
            <a:p>
              <a:pPr algn="ctr">
                <a:lnSpc>
                  <a:spcPts val="2659"/>
                </a:lnSpc>
              </a:pPr>
              <a:endParaRPr/>
            </a:p>
          </p:txBody>
        </p:sp>
      </p:grpSp>
      <p:sp>
        <p:nvSpPr>
          <p:cNvPr id="102" name="AutoShape 36">
            <a:extLst>
              <a:ext uri="{FF2B5EF4-FFF2-40B4-BE49-F238E27FC236}">
                <a16:creationId xmlns:a16="http://schemas.microsoft.com/office/drawing/2014/main" id="{7A67582E-D847-407B-AED0-E98F3D7DA7CF}"/>
              </a:ext>
            </a:extLst>
          </p:cNvPr>
          <p:cNvSpPr/>
          <p:nvPr/>
        </p:nvSpPr>
        <p:spPr>
          <a:xfrm>
            <a:off x="4950122" y="6018137"/>
            <a:ext cx="6315387" cy="0"/>
          </a:xfrm>
          <a:prstGeom prst="line">
            <a:avLst/>
          </a:prstGeom>
          <a:ln w="9525" cap="flat">
            <a:solidFill>
              <a:srgbClr val="EEF2F5"/>
            </a:solidFill>
            <a:prstDash val="solid"/>
            <a:headEnd type="none" w="sm" len="sm"/>
            <a:tailEnd type="none" w="sm" len="sm"/>
          </a:ln>
        </p:spPr>
      </p:sp>
      <p:sp>
        <p:nvSpPr>
          <p:cNvPr id="103" name="AutoShape 37">
            <a:extLst>
              <a:ext uri="{FF2B5EF4-FFF2-40B4-BE49-F238E27FC236}">
                <a16:creationId xmlns:a16="http://schemas.microsoft.com/office/drawing/2014/main" id="{F6D6C939-9781-47B0-B42E-1EF950494813}"/>
              </a:ext>
            </a:extLst>
          </p:cNvPr>
          <p:cNvSpPr/>
          <p:nvPr/>
        </p:nvSpPr>
        <p:spPr>
          <a:xfrm>
            <a:off x="4950122" y="3402169"/>
            <a:ext cx="6315387" cy="0"/>
          </a:xfrm>
          <a:prstGeom prst="line">
            <a:avLst/>
          </a:prstGeom>
          <a:ln w="9525" cap="flat">
            <a:solidFill>
              <a:srgbClr val="000000"/>
            </a:solidFill>
            <a:prstDash val="solid"/>
            <a:headEnd type="none" w="sm" len="sm"/>
            <a:tailEnd type="none" w="sm" len="sm"/>
          </a:ln>
        </p:spPr>
        <p:txBody>
          <a:bodyPr/>
          <a:lstStyle/>
          <a:p>
            <a:endParaRPr lang="zh-CN" altLang="en-US"/>
          </a:p>
        </p:txBody>
      </p:sp>
      <p:sp>
        <p:nvSpPr>
          <p:cNvPr id="104" name="TextBox 38">
            <a:extLst>
              <a:ext uri="{FF2B5EF4-FFF2-40B4-BE49-F238E27FC236}">
                <a16:creationId xmlns:a16="http://schemas.microsoft.com/office/drawing/2014/main" id="{28943272-EC29-4DCA-BD2C-590603053BF4}"/>
              </a:ext>
            </a:extLst>
          </p:cNvPr>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1.</a:t>
            </a:r>
            <a:r>
              <a:rPr lang="zh-CN" altLang="en-US" sz="3100" spc="310" dirty="0">
                <a:solidFill>
                  <a:srgbClr val="003070"/>
                </a:solidFill>
                <a:latin typeface="思源黑体 Bold"/>
                <a:ea typeface="思源黑体 Bold"/>
              </a:rPr>
              <a:t>现实意义</a:t>
            </a:r>
            <a:endParaRPr lang="en-US" sz="3100" spc="310" dirty="0">
              <a:solidFill>
                <a:srgbClr val="003070"/>
              </a:solidFill>
              <a:latin typeface="思源黑体 Bold"/>
              <a:ea typeface="思源黑体 Bold"/>
            </a:endParaRPr>
          </a:p>
        </p:txBody>
      </p:sp>
      <p:sp>
        <p:nvSpPr>
          <p:cNvPr id="105" name="TextBox 39">
            <a:extLst>
              <a:ext uri="{FF2B5EF4-FFF2-40B4-BE49-F238E27FC236}">
                <a16:creationId xmlns:a16="http://schemas.microsoft.com/office/drawing/2014/main" id="{660BFE97-FF47-4CE6-A498-877751CCEF6D}"/>
              </a:ext>
            </a:extLst>
          </p:cNvPr>
          <p:cNvSpPr txBox="1"/>
          <p:nvPr/>
        </p:nvSpPr>
        <p:spPr>
          <a:xfrm>
            <a:off x="4969044" y="3549271"/>
            <a:ext cx="6315387" cy="1803186"/>
          </a:xfrm>
          <a:prstGeom prst="rect">
            <a:avLst/>
          </a:prstGeom>
        </p:spPr>
        <p:txBody>
          <a:bodyPr lIns="0" tIns="0" rIns="0" bIns="0" rtlCol="0" anchor="t">
            <a:spAutoFit/>
          </a:bodyPr>
          <a:lstStyle/>
          <a:p>
            <a:pPr algn="l">
              <a:lnSpc>
                <a:spcPct val="150000"/>
              </a:lnSpc>
            </a:pPr>
            <a:r>
              <a:rPr lang="zh-CN" altLang="en-US" sz="1600" b="0" i="0" dirty="0">
                <a:solidFill>
                  <a:srgbClr val="374151"/>
                </a:solidFill>
                <a:effectLst/>
                <a:latin typeface="微软雅黑" panose="020B0503020204020204" pitchFamily="34" charset="-122"/>
                <a:ea typeface="微软雅黑" panose="020B0503020204020204" pitchFamily="34" charset="-122"/>
              </a:rPr>
              <a:t>该系统主要针对空战目标之间的协同、对抗等进行飞行仿真。主要利用人工智能算法模拟各种战场场景、武器系统、敌对行为和复杂的战术状况。通过仿真系统，军事人员可以进行实战演练，提高在真实战场中的应对能力。</a:t>
            </a:r>
          </a:p>
          <a:p>
            <a:pPr algn="l">
              <a:lnSpc>
                <a:spcPct val="150000"/>
              </a:lnSpc>
            </a:pPr>
            <a:endParaRPr lang="zh-CN" altLang="en-US" sz="1600" dirty="0">
              <a:solidFill>
                <a:schemeClr val="accent1"/>
              </a:solidFill>
              <a:latin typeface="微软雅黑" panose="020B0503020204020204" pitchFamily="34" charset="-122"/>
              <a:ea typeface="微软雅黑" panose="020B0503020204020204" pitchFamily="34" charset="-122"/>
            </a:endParaRPr>
          </a:p>
        </p:txBody>
      </p:sp>
      <p:sp>
        <p:nvSpPr>
          <p:cNvPr id="106" name="TextBox 40">
            <a:extLst>
              <a:ext uri="{FF2B5EF4-FFF2-40B4-BE49-F238E27FC236}">
                <a16:creationId xmlns:a16="http://schemas.microsoft.com/office/drawing/2014/main" id="{991AFC36-00B1-436D-A435-683511FD814B}"/>
              </a:ext>
            </a:extLst>
          </p:cNvPr>
          <p:cNvSpPr txBox="1"/>
          <p:nvPr/>
        </p:nvSpPr>
        <p:spPr>
          <a:xfrm>
            <a:off x="4969044" y="6100887"/>
            <a:ext cx="6315387" cy="1966051"/>
          </a:xfrm>
          <a:prstGeom prst="rect">
            <a:avLst/>
          </a:prstGeom>
        </p:spPr>
        <p:txBody>
          <a:bodyPr lIns="0" tIns="0" rIns="0" bIns="0" rtlCol="0" anchor="t">
            <a:spAutoFit/>
          </a:bodyPr>
          <a:lstStyle/>
          <a:p>
            <a:pPr marL="285750" indent="-285750">
              <a:lnSpc>
                <a:spcPts val="2559"/>
              </a:lnSpc>
              <a:buFont typeface="Wingdings" panose="05000000000000000000" pitchFamily="2" charset="2"/>
              <a:buChar char="Ø"/>
            </a:pPr>
            <a:r>
              <a:rPr lang="zh-CN" altLang="en-US" sz="1600" b="0" i="0" dirty="0">
                <a:solidFill>
                  <a:schemeClr val="bg1"/>
                </a:solidFill>
                <a:effectLst/>
                <a:latin typeface="微软雅黑" panose="020B0503020204020204" pitchFamily="34" charset="-122"/>
                <a:ea typeface="微软雅黑" panose="020B0503020204020204" pitchFamily="34" charset="-122"/>
              </a:rPr>
              <a:t>人工智能算法更准确地模拟飞机动力学模型、更自然的环境反应以及更真实的飞行员体验。</a:t>
            </a:r>
            <a:endParaRPr lang="en-US" altLang="zh-CN" sz="1600" b="0" i="0" dirty="0">
              <a:solidFill>
                <a:schemeClr val="bg1"/>
              </a:solidFill>
              <a:effectLst/>
              <a:latin typeface="微软雅黑" panose="020B0503020204020204" pitchFamily="34" charset="-122"/>
              <a:ea typeface="微软雅黑" panose="020B0503020204020204" pitchFamily="34" charset="-122"/>
            </a:endParaRPr>
          </a:p>
          <a:p>
            <a:pPr marL="285750" indent="-285750">
              <a:lnSpc>
                <a:spcPts val="2559"/>
              </a:lnSpc>
              <a:buFont typeface="Wingdings" panose="05000000000000000000" pitchFamily="2" charset="2"/>
              <a:buChar char="Ø"/>
            </a:pPr>
            <a:r>
              <a:rPr lang="zh-CN" altLang="en-US" sz="1600" b="0" i="0" dirty="0">
                <a:solidFill>
                  <a:schemeClr val="bg1"/>
                </a:solidFill>
                <a:effectLst/>
                <a:latin typeface="微软雅黑" panose="020B0503020204020204" pitchFamily="34" charset="-122"/>
                <a:ea typeface="微软雅黑" panose="020B0503020204020204" pitchFamily="34" charset="-122"/>
              </a:rPr>
              <a:t>人工智能算法使得仿真系统能够更灵活地模拟各种复杂情境和飞机系统故障。</a:t>
            </a:r>
            <a:endParaRPr lang="en-US" altLang="zh-CN" sz="1600" b="0" i="0" dirty="0">
              <a:solidFill>
                <a:schemeClr val="bg1"/>
              </a:solidFill>
              <a:effectLst/>
              <a:latin typeface="微软雅黑" panose="020B0503020204020204" pitchFamily="34" charset="-122"/>
              <a:ea typeface="微软雅黑" panose="020B0503020204020204" pitchFamily="34" charset="-122"/>
            </a:endParaRPr>
          </a:p>
          <a:p>
            <a:pPr marL="285750" indent="-285750">
              <a:lnSpc>
                <a:spcPts val="2559"/>
              </a:lnSpc>
              <a:buFont typeface="Wingdings" panose="05000000000000000000" pitchFamily="2" charset="2"/>
              <a:buChar char="Ø"/>
            </a:pPr>
            <a:r>
              <a:rPr lang="zh-CN" altLang="en-US" sz="1600" b="0" i="0" dirty="0">
                <a:solidFill>
                  <a:schemeClr val="bg1"/>
                </a:solidFill>
                <a:effectLst/>
                <a:latin typeface="微软雅黑" panose="020B0503020204020204" pitchFamily="34" charset="-122"/>
                <a:ea typeface="微软雅黑" panose="020B0503020204020204" pitchFamily="34" charset="-122"/>
              </a:rPr>
              <a:t>人工智能算法使得系统能够模拟大规模多智能体协同操作，这是传统算法无法做到的。</a:t>
            </a:r>
            <a:endParaRPr lang="en-US" sz="1599" spc="159" dirty="0">
              <a:solidFill>
                <a:schemeClr val="bg1"/>
              </a:solidFill>
              <a:latin typeface="微软雅黑" panose="020B0503020204020204" pitchFamily="34" charset="-122"/>
              <a:ea typeface="微软雅黑" panose="020B0503020204020204" pitchFamily="34" charset="-122"/>
            </a:endParaRPr>
          </a:p>
        </p:txBody>
      </p:sp>
      <p:sp>
        <p:nvSpPr>
          <p:cNvPr id="108" name="TextBox 42">
            <a:extLst>
              <a:ext uri="{FF2B5EF4-FFF2-40B4-BE49-F238E27FC236}">
                <a16:creationId xmlns:a16="http://schemas.microsoft.com/office/drawing/2014/main" id="{F35E8ABD-324A-415E-BB40-E5974CF933A9}"/>
              </a:ext>
            </a:extLst>
          </p:cNvPr>
          <p:cNvSpPr txBox="1"/>
          <p:nvPr/>
        </p:nvSpPr>
        <p:spPr>
          <a:xfrm>
            <a:off x="4933245" y="5625324"/>
            <a:ext cx="6315387" cy="393700"/>
          </a:xfrm>
          <a:prstGeom prst="rect">
            <a:avLst/>
          </a:prstGeom>
        </p:spPr>
        <p:txBody>
          <a:bodyPr lIns="0" tIns="0" rIns="0" bIns="0" rtlCol="0" anchor="t">
            <a:spAutoFit/>
          </a:bodyPr>
          <a:lstStyle/>
          <a:p>
            <a:pPr algn="ctr">
              <a:lnSpc>
                <a:spcPts val="3199"/>
              </a:lnSpc>
              <a:spcBef>
                <a:spcPct val="0"/>
              </a:spcBef>
            </a:pPr>
            <a:r>
              <a:rPr lang="zh-CN" altLang="en-US" sz="2499" spc="374" dirty="0">
                <a:solidFill>
                  <a:srgbClr val="FFFFFF"/>
                </a:solidFill>
                <a:ea typeface="思源黑体 Medium"/>
              </a:rPr>
              <a:t>应用场景</a:t>
            </a:r>
            <a:endParaRPr lang="en-US" sz="2499" spc="374" dirty="0">
              <a:solidFill>
                <a:srgbClr val="FFFFFF"/>
              </a:solidFill>
              <a:ea typeface="思源黑体 Medium"/>
            </a:endParaRPr>
          </a:p>
        </p:txBody>
      </p:sp>
      <p:pic>
        <p:nvPicPr>
          <p:cNvPr id="109" name="Picture 2">
            <a:extLst>
              <a:ext uri="{FF2B5EF4-FFF2-40B4-BE49-F238E27FC236}">
                <a16:creationId xmlns:a16="http://schemas.microsoft.com/office/drawing/2014/main" id="{285A80B5-AC6E-45DA-8F22-2CD2CFEF2DE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607118" y="5543718"/>
            <a:ext cx="5615708" cy="2995044"/>
          </a:xfrm>
          <a:prstGeom prst="rect">
            <a:avLst/>
          </a:prstGeom>
          <a:noFill/>
          <a:extLst>
            <a:ext uri="{909E8E84-426E-40DD-AFC4-6F175D3DCCD1}">
              <a14:hiddenFill xmlns:a14="http://schemas.microsoft.com/office/drawing/2010/main">
                <a:solidFill>
                  <a:srgbClr val="FFFFFF"/>
                </a:solidFill>
              </a14:hiddenFill>
            </a:ext>
          </a:extLst>
        </p:spPr>
      </p:pic>
      <p:pic>
        <p:nvPicPr>
          <p:cNvPr id="110" name="图片 109">
            <a:extLst>
              <a:ext uri="{FF2B5EF4-FFF2-40B4-BE49-F238E27FC236}">
                <a16:creationId xmlns:a16="http://schemas.microsoft.com/office/drawing/2014/main" id="{C1D4421C-110D-4BB1-B0BD-8717AC06E4CF}"/>
              </a:ext>
            </a:extLst>
          </p:cNvPr>
          <p:cNvPicPr>
            <a:picLocks noChangeAspect="1"/>
          </p:cNvPicPr>
          <p:nvPr/>
        </p:nvPicPr>
        <p:blipFill rotWithShape="1">
          <a:blip r:embed="rId5"/>
          <a:srcRect t="19647"/>
          <a:stretch/>
        </p:blipFill>
        <p:spPr>
          <a:xfrm>
            <a:off x="11607118" y="2547656"/>
            <a:ext cx="5615708" cy="3005806"/>
          </a:xfrm>
          <a:prstGeom prst="rect">
            <a:avLst/>
          </a:prstGeom>
        </p:spPr>
      </p:pic>
      <p:sp>
        <p:nvSpPr>
          <p:cNvPr id="113" name="文本框 112">
            <a:extLst>
              <a:ext uri="{FF2B5EF4-FFF2-40B4-BE49-F238E27FC236}">
                <a16:creationId xmlns:a16="http://schemas.microsoft.com/office/drawing/2014/main" id="{0AEF2D73-EB22-4A41-8D5B-752734EE9FA7}"/>
              </a:ext>
            </a:extLst>
          </p:cNvPr>
          <p:cNvSpPr txBox="1"/>
          <p:nvPr/>
        </p:nvSpPr>
        <p:spPr>
          <a:xfrm>
            <a:off x="6833940" y="2735632"/>
            <a:ext cx="2890043" cy="523220"/>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美</a:t>
            </a:r>
            <a:r>
              <a:rPr lang="en-US" altLang="zh-CN" sz="2800" dirty="0"/>
              <a:t>-</a:t>
            </a:r>
            <a:r>
              <a:rPr lang="en-US" altLang="zh-CN" sz="2800" dirty="0">
                <a:latin typeface="Times New Roman" panose="02020603050405020304" pitchFamily="18" charset="0"/>
                <a:cs typeface="Times New Roman" panose="02020603050405020304" pitchFamily="18" charset="0"/>
              </a:rPr>
              <a:t>SKY-Borg</a:t>
            </a:r>
            <a:r>
              <a:rPr lang="zh-CN" altLang="en-US" sz="2800" dirty="0">
                <a:latin typeface="微软雅黑" panose="020B0503020204020204" pitchFamily="34" charset="-122"/>
                <a:ea typeface="微软雅黑" panose="020B0503020204020204" pitchFamily="34" charset="-122"/>
              </a:rPr>
              <a:t>项目</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1.</a:t>
            </a:r>
            <a:r>
              <a:rPr lang="zh-CN" altLang="en-US" sz="3100" spc="310" dirty="0">
                <a:solidFill>
                  <a:srgbClr val="003070"/>
                </a:solidFill>
                <a:latin typeface="思源黑体 Bold"/>
                <a:ea typeface="思源黑体 Bold"/>
              </a:rPr>
              <a:t>结合多种深度学习算法对飞机进行预报和健康管理</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73" name="Group 29">
            <a:extLst>
              <a:ext uri="{FF2B5EF4-FFF2-40B4-BE49-F238E27FC236}">
                <a16:creationId xmlns:a16="http://schemas.microsoft.com/office/drawing/2014/main" id="{DEB0CE14-CE5D-476F-8993-5EAD86C290C9}"/>
              </a:ext>
            </a:extLst>
          </p:cNvPr>
          <p:cNvGrpSpPr/>
          <p:nvPr/>
        </p:nvGrpSpPr>
        <p:grpSpPr>
          <a:xfrm>
            <a:off x="4195556" y="2193862"/>
            <a:ext cx="223636" cy="2147167"/>
            <a:chOff x="0" y="0"/>
            <a:chExt cx="53411" cy="512804"/>
          </a:xfrm>
        </p:grpSpPr>
        <p:sp>
          <p:nvSpPr>
            <p:cNvPr id="74" name="Freeform 30">
              <a:extLst>
                <a:ext uri="{FF2B5EF4-FFF2-40B4-BE49-F238E27FC236}">
                  <a16:creationId xmlns:a16="http://schemas.microsoft.com/office/drawing/2014/main" id="{6E8D55BC-696C-4BC9-998C-213C89F57A65}"/>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75" name="TextBox 31">
              <a:extLst>
                <a:ext uri="{FF2B5EF4-FFF2-40B4-BE49-F238E27FC236}">
                  <a16:creationId xmlns:a16="http://schemas.microsoft.com/office/drawing/2014/main" id="{72D45E79-27A4-4C1D-AA91-D82FC48322AE}"/>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76" name="Group 32">
            <a:extLst>
              <a:ext uri="{FF2B5EF4-FFF2-40B4-BE49-F238E27FC236}">
                <a16:creationId xmlns:a16="http://schemas.microsoft.com/office/drawing/2014/main" id="{F48D86C1-8DEE-4613-8E13-2B7175BFF796}"/>
              </a:ext>
            </a:extLst>
          </p:cNvPr>
          <p:cNvGrpSpPr/>
          <p:nvPr/>
        </p:nvGrpSpPr>
        <p:grpSpPr>
          <a:xfrm>
            <a:off x="4195556" y="4507072"/>
            <a:ext cx="223636" cy="2147167"/>
            <a:chOff x="0" y="0"/>
            <a:chExt cx="53411" cy="512804"/>
          </a:xfrm>
        </p:grpSpPr>
        <p:sp>
          <p:nvSpPr>
            <p:cNvPr id="77" name="Freeform 33">
              <a:extLst>
                <a:ext uri="{FF2B5EF4-FFF2-40B4-BE49-F238E27FC236}">
                  <a16:creationId xmlns:a16="http://schemas.microsoft.com/office/drawing/2014/main" id="{A014AFB4-3AFB-4F59-983C-43FB68B58F2D}"/>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78" name="TextBox 34">
              <a:extLst>
                <a:ext uri="{FF2B5EF4-FFF2-40B4-BE49-F238E27FC236}">
                  <a16:creationId xmlns:a16="http://schemas.microsoft.com/office/drawing/2014/main" id="{6916FA34-A94C-4581-B8C4-AC650A152CB7}"/>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79" name="Group 35">
            <a:extLst>
              <a:ext uri="{FF2B5EF4-FFF2-40B4-BE49-F238E27FC236}">
                <a16:creationId xmlns:a16="http://schemas.microsoft.com/office/drawing/2014/main" id="{C6A5CD67-4339-4A85-93C3-62CDA9E4D0D5}"/>
              </a:ext>
            </a:extLst>
          </p:cNvPr>
          <p:cNvGrpSpPr/>
          <p:nvPr/>
        </p:nvGrpSpPr>
        <p:grpSpPr>
          <a:xfrm>
            <a:off x="4419193" y="2193862"/>
            <a:ext cx="12183656" cy="2147167"/>
            <a:chOff x="0" y="0"/>
            <a:chExt cx="2909801" cy="512804"/>
          </a:xfrm>
        </p:grpSpPr>
        <p:sp>
          <p:nvSpPr>
            <p:cNvPr id="80" name="Freeform 36">
              <a:extLst>
                <a:ext uri="{FF2B5EF4-FFF2-40B4-BE49-F238E27FC236}">
                  <a16:creationId xmlns:a16="http://schemas.microsoft.com/office/drawing/2014/main" id="{45A58505-6312-4DA5-BAA3-DA9DC7AB581D}"/>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81" name="TextBox 37">
              <a:extLst>
                <a:ext uri="{FF2B5EF4-FFF2-40B4-BE49-F238E27FC236}">
                  <a16:creationId xmlns:a16="http://schemas.microsoft.com/office/drawing/2014/main" id="{ADD425E7-1B14-4A3F-A2FB-18376FA43257}"/>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82" name="Group 38">
            <a:extLst>
              <a:ext uri="{FF2B5EF4-FFF2-40B4-BE49-F238E27FC236}">
                <a16:creationId xmlns:a16="http://schemas.microsoft.com/office/drawing/2014/main" id="{12504A7E-E561-41F6-9BCA-98AB830D35C7}"/>
              </a:ext>
            </a:extLst>
          </p:cNvPr>
          <p:cNvGrpSpPr/>
          <p:nvPr/>
        </p:nvGrpSpPr>
        <p:grpSpPr>
          <a:xfrm>
            <a:off x="4419193" y="4507072"/>
            <a:ext cx="12183656" cy="2147167"/>
            <a:chOff x="0" y="0"/>
            <a:chExt cx="2909801" cy="512804"/>
          </a:xfrm>
        </p:grpSpPr>
        <p:sp>
          <p:nvSpPr>
            <p:cNvPr id="83" name="Freeform 39">
              <a:extLst>
                <a:ext uri="{FF2B5EF4-FFF2-40B4-BE49-F238E27FC236}">
                  <a16:creationId xmlns:a16="http://schemas.microsoft.com/office/drawing/2014/main" id="{AA2A1764-8A33-47F1-8BB0-97EEB8218C73}"/>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84" name="TextBox 40">
              <a:extLst>
                <a:ext uri="{FF2B5EF4-FFF2-40B4-BE49-F238E27FC236}">
                  <a16:creationId xmlns:a16="http://schemas.microsoft.com/office/drawing/2014/main" id="{5ADD5EF4-5771-45BC-B5BB-DB053A8D6E73}"/>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85" name="Group 41">
            <a:extLst>
              <a:ext uri="{FF2B5EF4-FFF2-40B4-BE49-F238E27FC236}">
                <a16:creationId xmlns:a16="http://schemas.microsoft.com/office/drawing/2014/main" id="{D4C1BBFC-3CFE-450F-AA5C-24D0954705DD}"/>
              </a:ext>
            </a:extLst>
          </p:cNvPr>
          <p:cNvGrpSpPr/>
          <p:nvPr/>
        </p:nvGrpSpPr>
        <p:grpSpPr>
          <a:xfrm>
            <a:off x="4195556" y="6820282"/>
            <a:ext cx="223636" cy="2147167"/>
            <a:chOff x="0" y="0"/>
            <a:chExt cx="53411" cy="512804"/>
          </a:xfrm>
        </p:grpSpPr>
        <p:sp>
          <p:nvSpPr>
            <p:cNvPr id="86" name="Freeform 42">
              <a:extLst>
                <a:ext uri="{FF2B5EF4-FFF2-40B4-BE49-F238E27FC236}">
                  <a16:creationId xmlns:a16="http://schemas.microsoft.com/office/drawing/2014/main" id="{1F51233A-610A-4A68-B282-D4FF0366AD92}"/>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87" name="TextBox 43">
              <a:extLst>
                <a:ext uri="{FF2B5EF4-FFF2-40B4-BE49-F238E27FC236}">
                  <a16:creationId xmlns:a16="http://schemas.microsoft.com/office/drawing/2014/main" id="{6C80015E-B3FE-4E72-A1B2-AD9654A7A181}"/>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88" name="Group 44">
            <a:extLst>
              <a:ext uri="{FF2B5EF4-FFF2-40B4-BE49-F238E27FC236}">
                <a16:creationId xmlns:a16="http://schemas.microsoft.com/office/drawing/2014/main" id="{A78C4633-05F8-4C68-8D03-8CFC97C0D708}"/>
              </a:ext>
            </a:extLst>
          </p:cNvPr>
          <p:cNvGrpSpPr/>
          <p:nvPr/>
        </p:nvGrpSpPr>
        <p:grpSpPr>
          <a:xfrm>
            <a:off x="4419193" y="6820282"/>
            <a:ext cx="12183656" cy="2147167"/>
            <a:chOff x="0" y="0"/>
            <a:chExt cx="2909801" cy="512804"/>
          </a:xfrm>
        </p:grpSpPr>
        <p:sp>
          <p:nvSpPr>
            <p:cNvPr id="89" name="Freeform 45">
              <a:extLst>
                <a:ext uri="{FF2B5EF4-FFF2-40B4-BE49-F238E27FC236}">
                  <a16:creationId xmlns:a16="http://schemas.microsoft.com/office/drawing/2014/main" id="{33345AB0-68E7-4C5B-AECC-490ED2D8D9B5}"/>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90" name="TextBox 46">
              <a:extLst>
                <a:ext uri="{FF2B5EF4-FFF2-40B4-BE49-F238E27FC236}">
                  <a16:creationId xmlns:a16="http://schemas.microsoft.com/office/drawing/2014/main" id="{488D08DC-5CF9-42DB-AD88-C1114E1C6AD0}"/>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91" name="TextBox 47">
            <a:extLst>
              <a:ext uri="{FF2B5EF4-FFF2-40B4-BE49-F238E27FC236}">
                <a16:creationId xmlns:a16="http://schemas.microsoft.com/office/drawing/2014/main" id="{2C8F88B7-727D-4931-B3DE-9B373F5B1492}"/>
              </a:ext>
            </a:extLst>
          </p:cNvPr>
          <p:cNvSpPr txBox="1"/>
          <p:nvPr/>
        </p:nvSpPr>
        <p:spPr>
          <a:xfrm>
            <a:off x="4741986" y="3028252"/>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文章介绍了一种基于深度学习算法的飞机健康管理（</a:t>
            </a:r>
            <a:r>
              <a:rPr lang="en-US" altLang="zh-CN" sz="2000" spc="159" dirty="0">
                <a:solidFill>
                  <a:srgbClr val="000000"/>
                </a:solidFill>
                <a:latin typeface="思源黑体"/>
                <a:ea typeface="思源黑体"/>
              </a:rPr>
              <a:t>PHM</a:t>
            </a:r>
            <a:r>
              <a:rPr lang="zh-CN" altLang="en-US" sz="2000" spc="159" dirty="0">
                <a:solidFill>
                  <a:srgbClr val="000000"/>
                </a:solidFill>
                <a:latin typeface="思源黑体"/>
                <a:ea typeface="思源黑体"/>
              </a:rPr>
              <a:t>）模型，提出了将多个深度学习算法结合起来构建飞机</a:t>
            </a:r>
            <a:r>
              <a:rPr lang="en-US" altLang="zh-CN" sz="2000" spc="159" dirty="0">
                <a:solidFill>
                  <a:srgbClr val="000000"/>
                </a:solidFill>
                <a:latin typeface="思源黑体"/>
                <a:ea typeface="思源黑体"/>
              </a:rPr>
              <a:t>PHM</a:t>
            </a:r>
            <a:r>
              <a:rPr lang="zh-CN" altLang="en-US" sz="2000" spc="159" dirty="0">
                <a:solidFill>
                  <a:srgbClr val="000000"/>
                </a:solidFill>
                <a:latin typeface="思源黑体"/>
                <a:ea typeface="思源黑体"/>
              </a:rPr>
              <a:t>模型的框架。</a:t>
            </a:r>
            <a:endParaRPr lang="en-US" altLang="zh-CN" sz="2000" spc="159" dirty="0">
              <a:solidFill>
                <a:srgbClr val="000000"/>
              </a:solidFill>
              <a:latin typeface="思源黑体"/>
              <a:ea typeface="思源黑体"/>
            </a:endParaRPr>
          </a:p>
        </p:txBody>
      </p:sp>
      <p:sp>
        <p:nvSpPr>
          <p:cNvPr id="92" name="TextBox 48">
            <a:extLst>
              <a:ext uri="{FF2B5EF4-FFF2-40B4-BE49-F238E27FC236}">
                <a16:creationId xmlns:a16="http://schemas.microsoft.com/office/drawing/2014/main" id="{4E990AED-E9B4-4FDA-B3C4-BB8E90FC8C72}"/>
              </a:ext>
            </a:extLst>
          </p:cNvPr>
          <p:cNvSpPr txBox="1"/>
          <p:nvPr/>
        </p:nvSpPr>
        <p:spPr>
          <a:xfrm>
            <a:off x="4741986" y="5330030"/>
            <a:ext cx="11412195" cy="978153"/>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通过使用多个神经网络来提取样本的深层抽象特征，有效地克服了传统浅层学习的问题。文章选择了</a:t>
            </a:r>
            <a:r>
              <a:rPr lang="zh-CN" altLang="en-US" sz="2000" spc="159" dirty="0">
                <a:solidFill>
                  <a:schemeClr val="tx2">
                    <a:lumMod val="60000"/>
                    <a:lumOff val="40000"/>
                  </a:schemeClr>
                </a:solidFill>
                <a:latin typeface="思源黑体"/>
                <a:ea typeface="思源黑体"/>
              </a:rPr>
              <a:t>深度置信网络（</a:t>
            </a:r>
            <a:r>
              <a:rPr lang="en-US" altLang="zh-CN" sz="2000" spc="159" dirty="0">
                <a:solidFill>
                  <a:schemeClr val="tx2">
                    <a:lumMod val="60000"/>
                    <a:lumOff val="40000"/>
                  </a:schemeClr>
                </a:solidFill>
                <a:latin typeface="思源黑体"/>
                <a:ea typeface="思源黑体"/>
              </a:rPr>
              <a:t>DBN</a:t>
            </a:r>
            <a:r>
              <a:rPr lang="zh-CN" altLang="en-US" sz="2000" spc="159" dirty="0">
                <a:solidFill>
                  <a:schemeClr val="tx2">
                    <a:lumMod val="60000"/>
                    <a:lumOff val="40000"/>
                  </a:schemeClr>
                </a:solidFill>
                <a:latin typeface="思源黑体"/>
                <a:ea typeface="思源黑体"/>
              </a:rPr>
              <a:t>）</a:t>
            </a:r>
            <a:r>
              <a:rPr lang="zh-CN" altLang="en-US" sz="2000" spc="159" dirty="0">
                <a:solidFill>
                  <a:srgbClr val="000000"/>
                </a:solidFill>
                <a:latin typeface="思源黑体"/>
                <a:ea typeface="思源黑体"/>
              </a:rPr>
              <a:t>和</a:t>
            </a:r>
            <a:r>
              <a:rPr lang="zh-CN" altLang="en-US" sz="2000" spc="159" dirty="0">
                <a:solidFill>
                  <a:schemeClr val="tx2">
                    <a:lumMod val="60000"/>
                    <a:lumOff val="40000"/>
                  </a:schemeClr>
                </a:solidFill>
                <a:latin typeface="思源黑体"/>
                <a:ea typeface="思源黑体"/>
              </a:rPr>
              <a:t>长短期记忆网络（</a:t>
            </a:r>
            <a:r>
              <a:rPr lang="en-US" altLang="zh-CN" sz="2000" spc="159" dirty="0">
                <a:solidFill>
                  <a:schemeClr val="tx2">
                    <a:lumMod val="60000"/>
                    <a:lumOff val="40000"/>
                  </a:schemeClr>
                </a:solidFill>
                <a:latin typeface="思源黑体"/>
                <a:ea typeface="思源黑体"/>
              </a:rPr>
              <a:t>LSTM</a:t>
            </a:r>
            <a:r>
              <a:rPr lang="zh-CN" altLang="en-US" sz="2000" spc="159" dirty="0">
                <a:solidFill>
                  <a:schemeClr val="tx2">
                    <a:lumMod val="60000"/>
                    <a:lumOff val="40000"/>
                  </a:schemeClr>
                </a:solidFill>
                <a:latin typeface="思源黑体"/>
                <a:ea typeface="思源黑体"/>
              </a:rPr>
              <a:t>）</a:t>
            </a:r>
            <a:r>
              <a:rPr lang="zh-CN" altLang="en-US" sz="2000" spc="159" dirty="0">
                <a:solidFill>
                  <a:srgbClr val="000000"/>
                </a:solidFill>
                <a:latin typeface="思源黑体"/>
                <a:ea typeface="思源黑体"/>
              </a:rPr>
              <a:t>作为主要的深度学习算法，用于飞机系统的状态评估、故障分类、传感器预测和剩余寿命估计。</a:t>
            </a:r>
            <a:endParaRPr lang="en-US" sz="2000" spc="159" dirty="0">
              <a:solidFill>
                <a:srgbClr val="000000"/>
              </a:solidFill>
              <a:latin typeface="思源黑体"/>
              <a:ea typeface="思源黑体"/>
            </a:endParaRPr>
          </a:p>
        </p:txBody>
      </p:sp>
      <p:sp>
        <p:nvSpPr>
          <p:cNvPr id="93" name="TextBox 49">
            <a:extLst>
              <a:ext uri="{FF2B5EF4-FFF2-40B4-BE49-F238E27FC236}">
                <a16:creationId xmlns:a16="http://schemas.microsoft.com/office/drawing/2014/main" id="{3542CDD6-6CB9-42AA-A1A0-99D48FD67693}"/>
              </a:ext>
            </a:extLst>
          </p:cNvPr>
          <p:cNvSpPr txBox="1"/>
          <p:nvPr/>
        </p:nvSpPr>
        <p:spPr>
          <a:xfrm>
            <a:off x="4741986" y="7579664"/>
            <a:ext cx="11412195" cy="978153"/>
          </a:xfrm>
          <a:prstGeom prst="rect">
            <a:avLst/>
          </a:prstGeom>
        </p:spPr>
        <p:txBody>
          <a:bodyPr lIns="0" tIns="0" rIns="0" bIns="0" rtlCol="0" anchor="t">
            <a:spAutoFit/>
          </a:bodyPr>
          <a:lstStyle/>
          <a:p>
            <a:pPr>
              <a:lnSpc>
                <a:spcPts val="2559"/>
              </a:lnSpc>
            </a:pPr>
            <a:r>
              <a:rPr lang="zh-CN" altLang="zh-CN" sz="2000" spc="159" dirty="0">
                <a:solidFill>
                  <a:srgbClr val="000000"/>
                </a:solidFill>
                <a:latin typeface="思源黑体"/>
                <a:ea typeface="思源黑体"/>
              </a:rPr>
              <a:t>通过结合多个传感器的时间序列数据，利用深度学习算法进行状态参数预测和健康指标评估，从而实现对飞机系统剩余寿命的预测和故障诊断。这种模型可以</a:t>
            </a:r>
            <a:r>
              <a:rPr lang="zh-CN" altLang="zh-CN" sz="2000" spc="159" dirty="0">
                <a:solidFill>
                  <a:schemeClr val="tx2">
                    <a:lumMod val="60000"/>
                    <a:lumOff val="40000"/>
                  </a:schemeClr>
                </a:solidFill>
                <a:latin typeface="思源黑体"/>
                <a:ea typeface="思源黑体"/>
              </a:rPr>
              <a:t>提高飞机系统的可靠性和安全性，减少维修成本和停机时间</a:t>
            </a:r>
            <a:r>
              <a:rPr lang="zh-CN" altLang="zh-CN" sz="2000" spc="159" dirty="0">
                <a:solidFill>
                  <a:srgbClr val="000000"/>
                </a:solidFill>
                <a:latin typeface="思源黑体"/>
                <a:ea typeface="思源黑体"/>
              </a:rPr>
              <a:t>。</a:t>
            </a:r>
            <a:endParaRPr lang="en-US" sz="2000" spc="159" dirty="0">
              <a:solidFill>
                <a:srgbClr val="000000"/>
              </a:solidFill>
              <a:latin typeface="思源黑体"/>
              <a:ea typeface="思源黑体"/>
            </a:endParaRPr>
          </a:p>
        </p:txBody>
      </p:sp>
      <p:sp>
        <p:nvSpPr>
          <p:cNvPr id="94" name="TextBox 50">
            <a:extLst>
              <a:ext uri="{FF2B5EF4-FFF2-40B4-BE49-F238E27FC236}">
                <a16:creationId xmlns:a16="http://schemas.microsoft.com/office/drawing/2014/main" id="{10971345-BE49-4BEC-8E1E-80F592BE8AA7}"/>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95" name="TextBox 51">
            <a:extLst>
              <a:ext uri="{FF2B5EF4-FFF2-40B4-BE49-F238E27FC236}">
                <a16:creationId xmlns:a16="http://schemas.microsoft.com/office/drawing/2014/main" id="{1947E95D-C5ED-4EA3-B6E4-C86688739645}"/>
              </a:ext>
            </a:extLst>
          </p:cNvPr>
          <p:cNvSpPr txBox="1"/>
          <p:nvPr/>
        </p:nvSpPr>
        <p:spPr>
          <a:xfrm>
            <a:off x="4741986" y="4784508"/>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96" name="TextBox 52">
            <a:extLst>
              <a:ext uri="{FF2B5EF4-FFF2-40B4-BE49-F238E27FC236}">
                <a16:creationId xmlns:a16="http://schemas.microsoft.com/office/drawing/2014/main" id="{AA7C6FDC-2542-4EEA-A5C7-DE24299A0539}"/>
              </a:ext>
            </a:extLst>
          </p:cNvPr>
          <p:cNvSpPr txBox="1"/>
          <p:nvPr/>
        </p:nvSpPr>
        <p:spPr>
          <a:xfrm>
            <a:off x="4741986" y="7101914"/>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2.</a:t>
            </a:r>
            <a:r>
              <a:rPr lang="zh-CN" altLang="en-US" sz="3100" spc="310" dirty="0">
                <a:solidFill>
                  <a:srgbClr val="003070"/>
                </a:solidFill>
                <a:latin typeface="思源黑体 Bold"/>
                <a:ea typeface="思源黑体 Bold"/>
              </a:rPr>
              <a:t>基于深度强化学习的自主空战智能代理</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68E3CDF6-DB6B-4496-B367-F1E2C715DF4D}"/>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8B5EC0A7-6048-4FC1-945D-4B2F71C8CBF3}"/>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09DB5E1E-C990-4D84-8839-12AA68EF6985}"/>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B4FA7CA3-1054-45CF-B306-42EBEBD7007D}"/>
              </a:ext>
            </a:extLst>
          </p:cNvPr>
          <p:cNvGrpSpPr/>
          <p:nvPr/>
        </p:nvGrpSpPr>
        <p:grpSpPr>
          <a:xfrm>
            <a:off x="4195556" y="4507072"/>
            <a:ext cx="223636" cy="2309659"/>
            <a:chOff x="0" y="0"/>
            <a:chExt cx="53411" cy="512804"/>
          </a:xfrm>
        </p:grpSpPr>
        <p:sp>
          <p:nvSpPr>
            <p:cNvPr id="51" name="Freeform 33">
              <a:extLst>
                <a:ext uri="{FF2B5EF4-FFF2-40B4-BE49-F238E27FC236}">
                  <a16:creationId xmlns:a16="http://schemas.microsoft.com/office/drawing/2014/main" id="{6EB700D2-02E9-4203-BDCA-35FE58C90D2C}"/>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A3FC0F1A-0C72-4FF8-9624-EA9C9BBC7B40}"/>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6006692A-E4EC-4661-9746-E6F86C1E4466}"/>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ACE7B791-5E4F-4B29-8502-BECCF5402A6A}"/>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4AEAF4EE-29F7-4FE6-A1DD-287E3CDD5006}"/>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98CAEBF3-65CA-40AC-9286-95B0FDA472E2}"/>
              </a:ext>
            </a:extLst>
          </p:cNvPr>
          <p:cNvGrpSpPr/>
          <p:nvPr/>
        </p:nvGrpSpPr>
        <p:grpSpPr>
          <a:xfrm>
            <a:off x="4419191" y="4507072"/>
            <a:ext cx="12183657" cy="2309659"/>
            <a:chOff x="0" y="0"/>
            <a:chExt cx="2909801" cy="512804"/>
          </a:xfrm>
        </p:grpSpPr>
        <p:sp>
          <p:nvSpPr>
            <p:cNvPr id="57" name="Freeform 39">
              <a:extLst>
                <a:ext uri="{FF2B5EF4-FFF2-40B4-BE49-F238E27FC236}">
                  <a16:creationId xmlns:a16="http://schemas.microsoft.com/office/drawing/2014/main" id="{E890AE54-0D50-4565-8591-AEEC37907ADE}"/>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8FAA92FE-D209-4629-B150-59D930BACDB4}"/>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EDFF702C-6523-4E48-BADF-009CAEDAADB5}"/>
              </a:ext>
            </a:extLst>
          </p:cNvPr>
          <p:cNvGrpSpPr/>
          <p:nvPr/>
        </p:nvGrpSpPr>
        <p:grpSpPr>
          <a:xfrm>
            <a:off x="4195556" y="7101914"/>
            <a:ext cx="223636" cy="1865535"/>
            <a:chOff x="0" y="0"/>
            <a:chExt cx="53411" cy="512804"/>
          </a:xfrm>
        </p:grpSpPr>
        <p:sp>
          <p:nvSpPr>
            <p:cNvPr id="60" name="Freeform 42">
              <a:extLst>
                <a:ext uri="{FF2B5EF4-FFF2-40B4-BE49-F238E27FC236}">
                  <a16:creationId xmlns:a16="http://schemas.microsoft.com/office/drawing/2014/main" id="{1645C5A4-F1AD-47AA-86EE-610AA791114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E04E8824-A47C-438E-84A0-80B69BCBF77C}"/>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83DAAA6A-EA50-4E77-AD3C-A6C7EDEDAEDF}"/>
              </a:ext>
            </a:extLst>
          </p:cNvPr>
          <p:cNvGrpSpPr/>
          <p:nvPr/>
        </p:nvGrpSpPr>
        <p:grpSpPr>
          <a:xfrm>
            <a:off x="4419193" y="7101914"/>
            <a:ext cx="12183656" cy="1865535"/>
            <a:chOff x="0" y="0"/>
            <a:chExt cx="2909801" cy="512804"/>
          </a:xfrm>
        </p:grpSpPr>
        <p:sp>
          <p:nvSpPr>
            <p:cNvPr id="63" name="Freeform 45">
              <a:extLst>
                <a:ext uri="{FF2B5EF4-FFF2-40B4-BE49-F238E27FC236}">
                  <a16:creationId xmlns:a16="http://schemas.microsoft.com/office/drawing/2014/main" id="{53DDA751-5A30-4C80-B3C6-46C402B45850}"/>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AF331C46-CB02-4F3B-AC42-AD6B5078EF5D}"/>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12B185C2-E2D2-4807-AE33-286B829FCB89}"/>
              </a:ext>
            </a:extLst>
          </p:cNvPr>
          <p:cNvSpPr txBox="1"/>
          <p:nvPr/>
        </p:nvSpPr>
        <p:spPr>
          <a:xfrm>
            <a:off x="4741986" y="302825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论文介绍了一种基于深度强化学习的智能代理模型，用于自主空战中的目标追踪和射击任务。通过使用</a:t>
            </a:r>
            <a:r>
              <a:rPr lang="zh-CN" altLang="en-US" sz="2000" spc="159" dirty="0">
                <a:solidFill>
                  <a:schemeClr val="tx2">
                    <a:lumMod val="60000"/>
                    <a:lumOff val="40000"/>
                  </a:schemeClr>
                </a:solidFill>
                <a:latin typeface="思源黑体"/>
                <a:ea typeface="思源黑体"/>
              </a:rPr>
              <a:t>时间延迟的状态转换、连续动作空间和精心设计的状态和奖励函数</a:t>
            </a:r>
            <a:r>
              <a:rPr lang="zh-CN" altLang="en-US" sz="2000" spc="159" dirty="0">
                <a:solidFill>
                  <a:srgbClr val="000000"/>
                </a:solidFill>
                <a:latin typeface="思源黑体"/>
                <a:ea typeface="思源黑体"/>
              </a:rPr>
              <a:t>，利用</a:t>
            </a:r>
            <a:r>
              <a:rPr lang="en-US" altLang="zh-CN" sz="2000" spc="159" dirty="0">
                <a:solidFill>
                  <a:schemeClr val="tx2">
                    <a:lumMod val="60000"/>
                    <a:lumOff val="40000"/>
                  </a:schemeClr>
                </a:solidFill>
                <a:latin typeface="思源黑体"/>
                <a:ea typeface="思源黑体"/>
              </a:rPr>
              <a:t>PPO</a:t>
            </a:r>
            <a:r>
              <a:rPr lang="zh-CN" altLang="en-US" sz="2000" spc="159" dirty="0">
                <a:solidFill>
                  <a:srgbClr val="000000"/>
                </a:solidFill>
                <a:latin typeface="思源黑体"/>
                <a:ea typeface="思源黑体"/>
              </a:rPr>
              <a:t>和</a:t>
            </a:r>
            <a:r>
              <a:rPr lang="en-US" altLang="zh-CN" sz="2000" spc="159" dirty="0">
                <a:solidFill>
                  <a:schemeClr val="tx2">
                    <a:lumMod val="60000"/>
                    <a:lumOff val="40000"/>
                  </a:schemeClr>
                </a:solidFill>
                <a:latin typeface="思源黑体"/>
                <a:ea typeface="思源黑体"/>
              </a:rPr>
              <a:t>Soft SAC</a:t>
            </a:r>
            <a:r>
              <a:rPr lang="zh-CN" altLang="en-US" sz="2000" spc="159" dirty="0">
                <a:solidFill>
                  <a:srgbClr val="000000"/>
                </a:solidFill>
                <a:latin typeface="思源黑体"/>
                <a:ea typeface="思源黑体"/>
              </a:rPr>
              <a:t>算法训练智能代理模型在不可预测和无响应情况下追踪和击落目标飞机。</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7D86C1AC-2ECA-49E5-9BDF-EEE5FECF49EE}"/>
              </a:ext>
            </a:extLst>
          </p:cNvPr>
          <p:cNvSpPr txBox="1"/>
          <p:nvPr/>
        </p:nvSpPr>
        <p:spPr>
          <a:xfrm>
            <a:off x="4741986" y="5000626"/>
            <a:ext cx="11717214" cy="1645002"/>
          </a:xfrm>
          <a:prstGeom prst="rect">
            <a:avLst/>
          </a:prstGeom>
        </p:spPr>
        <p:txBody>
          <a:bodyPr wrap="square" lIns="0" tIns="0" rIns="0" bIns="0" rtlCol="0" anchor="t">
            <a:spAutoFit/>
          </a:bodyPr>
          <a:lstStyle/>
          <a:p>
            <a:pPr>
              <a:lnSpc>
                <a:spcPts val="2559"/>
              </a:lnSpc>
            </a:pPr>
            <a:r>
              <a:rPr lang="en-US" altLang="zh-CN" sz="2000" spc="159" dirty="0">
                <a:solidFill>
                  <a:srgbClr val="000000"/>
                </a:solidFill>
                <a:latin typeface="思源黑体"/>
                <a:ea typeface="思源黑体"/>
              </a:rPr>
              <a:t>1)</a:t>
            </a:r>
            <a:r>
              <a:rPr lang="zh-CN" altLang="en-US" sz="2000" spc="159" dirty="0">
                <a:solidFill>
                  <a:srgbClr val="000000"/>
                </a:solidFill>
                <a:latin typeface="思源黑体"/>
                <a:ea typeface="思源黑体"/>
              </a:rPr>
              <a:t>通过深度强化学习技术设计智能代理模型，能够自主学习目标追踪和射击任务，在不可预测和无响应的情况下做出决策，提高无人机的空战能力。</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2)</a:t>
            </a:r>
            <a:r>
              <a:rPr lang="zh-CN" altLang="en-US" sz="2000" spc="159" dirty="0">
                <a:solidFill>
                  <a:srgbClr val="000000"/>
                </a:solidFill>
                <a:latin typeface="思源黑体"/>
                <a:ea typeface="思源黑体"/>
              </a:rPr>
              <a:t>引入</a:t>
            </a:r>
            <a:r>
              <a:rPr lang="zh-CN" altLang="en-US" sz="2000" spc="159" dirty="0">
                <a:solidFill>
                  <a:schemeClr val="tx2">
                    <a:lumMod val="60000"/>
                    <a:lumOff val="40000"/>
                  </a:schemeClr>
                </a:solidFill>
                <a:latin typeface="思源黑体"/>
                <a:ea typeface="思源黑体"/>
              </a:rPr>
              <a:t>时间延迟的状态转换</a:t>
            </a:r>
            <a:r>
              <a:rPr lang="zh-CN" altLang="en-US" sz="2000" spc="159" dirty="0">
                <a:solidFill>
                  <a:srgbClr val="000000"/>
                </a:solidFill>
                <a:latin typeface="思源黑体"/>
                <a:ea typeface="思源黑体"/>
              </a:rPr>
              <a:t>，使智能体能够更好地适应实际的动作响应时间，从而更好地理解和应对空战环境中的动态变化，提高目标追踪和射击性能。</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3)</a:t>
            </a:r>
            <a:r>
              <a:rPr lang="zh-CN" altLang="en-US" sz="2000" spc="159" dirty="0">
                <a:solidFill>
                  <a:srgbClr val="000000"/>
                </a:solidFill>
                <a:latin typeface="思源黑体"/>
                <a:ea typeface="思源黑体"/>
              </a:rPr>
              <a:t>将动作空间从离散动作转变为</a:t>
            </a:r>
            <a:r>
              <a:rPr lang="zh-CN" altLang="en-US" sz="2000" spc="159" dirty="0">
                <a:solidFill>
                  <a:schemeClr val="tx2">
                    <a:lumMod val="60000"/>
                    <a:lumOff val="40000"/>
                  </a:schemeClr>
                </a:solidFill>
                <a:latin typeface="思源黑体"/>
                <a:ea typeface="思源黑体"/>
              </a:rPr>
              <a:t>连续动作</a:t>
            </a:r>
            <a:r>
              <a:rPr lang="en-US" altLang="zh-CN" sz="2000" spc="159" dirty="0">
                <a:solidFill>
                  <a:srgbClr val="000000"/>
                </a:solidFill>
                <a:latin typeface="思源黑体"/>
                <a:ea typeface="思源黑体"/>
              </a:rPr>
              <a:t>,</a:t>
            </a:r>
            <a:r>
              <a:rPr lang="zh-CN" altLang="en-US" sz="2000" spc="159" dirty="0">
                <a:solidFill>
                  <a:srgbClr val="000000"/>
                </a:solidFill>
                <a:latin typeface="思源黑体"/>
                <a:ea typeface="思源黑体"/>
              </a:rPr>
              <a:t>学习性能更好，更符合真实人类飞行员的操作方式。</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93391821-FEB0-4EA3-9977-8FDC23265CF4}"/>
              </a:ext>
            </a:extLst>
          </p:cNvPr>
          <p:cNvSpPr txBox="1"/>
          <p:nvPr/>
        </p:nvSpPr>
        <p:spPr>
          <a:xfrm>
            <a:off x="4741985" y="7850538"/>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动力学相关的状态转换在目标定位中的应用可以为目标定位和追踪领域的研究提供了新的思路和方法。</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FEF264FB-C208-456F-8463-FDC16C5698BD}"/>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B17AB459-5CA9-4B89-A3A1-66F7C18F8EE3}"/>
              </a:ext>
            </a:extLst>
          </p:cNvPr>
          <p:cNvSpPr txBox="1"/>
          <p:nvPr/>
        </p:nvSpPr>
        <p:spPr>
          <a:xfrm>
            <a:off x="4741986" y="4585877"/>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5A76DAF6-B0D1-48C4-8085-6CC6DAACBB77}"/>
              </a:ext>
            </a:extLst>
          </p:cNvPr>
          <p:cNvSpPr txBox="1"/>
          <p:nvPr/>
        </p:nvSpPr>
        <p:spPr>
          <a:xfrm>
            <a:off x="4741984" y="7307534"/>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314073884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3.</a:t>
            </a:r>
            <a:r>
              <a:rPr lang="zh-CN" altLang="en-US" sz="3100" spc="310" dirty="0">
                <a:solidFill>
                  <a:srgbClr val="003070"/>
                </a:solidFill>
                <a:latin typeface="思源黑体 Bold"/>
                <a:ea typeface="思源黑体 Bold"/>
              </a:rPr>
              <a:t>基于分层的智能建模方法的多机空战行为建模</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5E139991-0D8D-4396-89D0-81C14A41C312}"/>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535F1551-B5D5-4CAA-ABAB-ABAE9F995394}"/>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A6269D36-49C3-45CA-B176-C18204E07493}"/>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7943B060-3703-4EE9-8FAE-5EE6C26C2DC8}"/>
              </a:ext>
            </a:extLst>
          </p:cNvPr>
          <p:cNvGrpSpPr/>
          <p:nvPr/>
        </p:nvGrpSpPr>
        <p:grpSpPr>
          <a:xfrm>
            <a:off x="4195556" y="4507072"/>
            <a:ext cx="223636" cy="2147167"/>
            <a:chOff x="0" y="0"/>
            <a:chExt cx="53411" cy="512804"/>
          </a:xfrm>
        </p:grpSpPr>
        <p:sp>
          <p:nvSpPr>
            <p:cNvPr id="51" name="Freeform 33">
              <a:extLst>
                <a:ext uri="{FF2B5EF4-FFF2-40B4-BE49-F238E27FC236}">
                  <a16:creationId xmlns:a16="http://schemas.microsoft.com/office/drawing/2014/main" id="{FB09E395-4BEC-4C29-A956-68606742C631}"/>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7CFAC9E4-FC70-4212-BAFB-131A262A81FF}"/>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FBC0C732-F759-4BF2-8639-01EB44D9C236}"/>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E5C91026-1B40-491E-8417-4082069330D1}"/>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6713A176-8660-4D36-86E0-3CB233BC7266}"/>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6A70E632-3C07-4F79-9B3C-238931E2C7ED}"/>
              </a:ext>
            </a:extLst>
          </p:cNvPr>
          <p:cNvGrpSpPr/>
          <p:nvPr/>
        </p:nvGrpSpPr>
        <p:grpSpPr>
          <a:xfrm>
            <a:off x="4419193" y="4507072"/>
            <a:ext cx="12183656" cy="2147167"/>
            <a:chOff x="0" y="0"/>
            <a:chExt cx="2909801" cy="512804"/>
          </a:xfrm>
        </p:grpSpPr>
        <p:sp>
          <p:nvSpPr>
            <p:cNvPr id="57" name="Freeform 39">
              <a:extLst>
                <a:ext uri="{FF2B5EF4-FFF2-40B4-BE49-F238E27FC236}">
                  <a16:creationId xmlns:a16="http://schemas.microsoft.com/office/drawing/2014/main" id="{AF1D6D72-5510-4A7E-85C6-E3EBD4DBC670}"/>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6D13C2C7-5974-426D-BD2A-D63B62CE935A}"/>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12667C5C-E21C-43C3-A45C-D2B33619AAC7}"/>
              </a:ext>
            </a:extLst>
          </p:cNvPr>
          <p:cNvGrpSpPr/>
          <p:nvPr/>
        </p:nvGrpSpPr>
        <p:grpSpPr>
          <a:xfrm>
            <a:off x="4195556" y="6820282"/>
            <a:ext cx="223636" cy="2147167"/>
            <a:chOff x="0" y="0"/>
            <a:chExt cx="53411" cy="512804"/>
          </a:xfrm>
        </p:grpSpPr>
        <p:sp>
          <p:nvSpPr>
            <p:cNvPr id="60" name="Freeform 42">
              <a:extLst>
                <a:ext uri="{FF2B5EF4-FFF2-40B4-BE49-F238E27FC236}">
                  <a16:creationId xmlns:a16="http://schemas.microsoft.com/office/drawing/2014/main" id="{67E5AB8E-0B76-4BBB-ACF7-2E779B01951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E89E6072-17CC-4601-8E8C-8ED48CAF2512}"/>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5605A727-46B6-4993-BDD8-DD3FB854E0B8}"/>
              </a:ext>
            </a:extLst>
          </p:cNvPr>
          <p:cNvGrpSpPr/>
          <p:nvPr/>
        </p:nvGrpSpPr>
        <p:grpSpPr>
          <a:xfrm>
            <a:off x="4419193" y="6820282"/>
            <a:ext cx="12183656" cy="2147167"/>
            <a:chOff x="0" y="0"/>
            <a:chExt cx="2909801" cy="512804"/>
          </a:xfrm>
        </p:grpSpPr>
        <p:sp>
          <p:nvSpPr>
            <p:cNvPr id="63" name="Freeform 45">
              <a:extLst>
                <a:ext uri="{FF2B5EF4-FFF2-40B4-BE49-F238E27FC236}">
                  <a16:creationId xmlns:a16="http://schemas.microsoft.com/office/drawing/2014/main" id="{9B10D959-9982-4B6B-83EE-755DF9362A49}"/>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F6FF3B2A-02B0-4ACB-ACF4-0477FC23CE74}"/>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86E3F745-441E-4BF8-A976-3503126A46D1}"/>
              </a:ext>
            </a:extLst>
          </p:cNvPr>
          <p:cNvSpPr txBox="1"/>
          <p:nvPr/>
        </p:nvSpPr>
        <p:spPr>
          <a:xfrm>
            <a:off x="4741986" y="302825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该论文针对多机空战对抗场景中高维状态</a:t>
            </a:r>
            <a:r>
              <a:rPr lang="en-US" altLang="zh-CN" sz="2000" spc="159" dirty="0">
                <a:solidFill>
                  <a:srgbClr val="000000"/>
                </a:solidFill>
                <a:latin typeface="思源黑体"/>
                <a:ea typeface="思源黑体"/>
              </a:rPr>
              <a:t>-</a:t>
            </a:r>
            <a:r>
              <a:rPr lang="zh-CN" altLang="en-US" sz="2000" spc="159" dirty="0">
                <a:solidFill>
                  <a:srgbClr val="000000"/>
                </a:solidFill>
                <a:latin typeface="思源黑体"/>
                <a:ea typeface="思源黑体"/>
              </a:rPr>
              <a:t>行为空间约束下兵力博弈决策困难的问题，采用基于深度强化学习的</a:t>
            </a:r>
            <a:r>
              <a:rPr lang="zh-CN" altLang="en-US" sz="2000" spc="159" dirty="0">
                <a:solidFill>
                  <a:schemeClr val="tx2">
                    <a:lumMod val="60000"/>
                    <a:lumOff val="40000"/>
                  </a:schemeClr>
                </a:solidFill>
                <a:latin typeface="思源黑体"/>
                <a:ea typeface="思源黑体"/>
              </a:rPr>
              <a:t>兵力智能体决策生成策略</a:t>
            </a:r>
            <a:r>
              <a:rPr lang="zh-CN" altLang="en-US" sz="2000" spc="159" dirty="0">
                <a:solidFill>
                  <a:srgbClr val="000000"/>
                </a:solidFill>
                <a:latin typeface="思源黑体"/>
                <a:ea typeface="思源黑体"/>
              </a:rPr>
              <a:t>，提出面向</a:t>
            </a:r>
            <a:r>
              <a:rPr lang="zh-CN" altLang="en-US" sz="2000" spc="159" dirty="0">
                <a:solidFill>
                  <a:schemeClr val="tx2">
                    <a:lumMod val="60000"/>
                    <a:lumOff val="40000"/>
                  </a:schemeClr>
                </a:solidFill>
                <a:latin typeface="思源黑体"/>
                <a:ea typeface="思源黑体"/>
              </a:rPr>
              <a:t>兵力智能博弈</a:t>
            </a:r>
            <a:r>
              <a:rPr lang="zh-CN" altLang="en-US" sz="2000" spc="159" dirty="0">
                <a:solidFill>
                  <a:srgbClr val="000000"/>
                </a:solidFill>
                <a:latin typeface="思源黑体"/>
                <a:ea typeface="思源黑体"/>
              </a:rPr>
              <a:t>的态势认知和奖励回报生成算法，构建基于混合的智能建模方法的行为建模分层框架。</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9ADC2013-194F-442E-A377-95455B6B0DF5}"/>
              </a:ext>
            </a:extLst>
          </p:cNvPr>
          <p:cNvSpPr txBox="1"/>
          <p:nvPr/>
        </p:nvSpPr>
        <p:spPr>
          <a:xfrm>
            <a:off x="4741986" y="5330030"/>
            <a:ext cx="11412195" cy="644728"/>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a:t>
            </a:r>
            <a:r>
              <a:rPr lang="en-US" altLang="zh-CN" sz="2000" spc="159" dirty="0">
                <a:solidFill>
                  <a:srgbClr val="000000"/>
                </a:solidFill>
                <a:latin typeface="思源黑体"/>
                <a:ea typeface="思源黑体"/>
              </a:rPr>
              <a:t>1</a:t>
            </a:r>
            <a:r>
              <a:rPr lang="zh-CN" altLang="en-US" sz="2000" spc="159" dirty="0">
                <a:solidFill>
                  <a:srgbClr val="000000"/>
                </a:solidFill>
                <a:latin typeface="思源黑体"/>
                <a:ea typeface="思源黑体"/>
              </a:rPr>
              <a:t>）提出了面向兵力智能博弈的态势认知和奖励回报生成算法</a:t>
            </a:r>
          </a:p>
          <a:p>
            <a:pPr>
              <a:lnSpc>
                <a:spcPts val="2559"/>
              </a:lnSpc>
            </a:pPr>
            <a:r>
              <a:rPr lang="zh-CN" altLang="en-US" sz="2000" spc="159" dirty="0">
                <a:solidFill>
                  <a:srgbClr val="000000"/>
                </a:solidFill>
                <a:latin typeface="思源黑体"/>
                <a:ea typeface="思源黑体"/>
              </a:rPr>
              <a:t>（</a:t>
            </a:r>
            <a:r>
              <a:rPr lang="en-US" altLang="zh-CN" sz="2000" spc="159" dirty="0">
                <a:solidFill>
                  <a:srgbClr val="000000"/>
                </a:solidFill>
                <a:latin typeface="思源黑体"/>
                <a:ea typeface="思源黑体"/>
              </a:rPr>
              <a:t>2</a:t>
            </a:r>
            <a:r>
              <a:rPr lang="zh-CN" altLang="en-US" sz="2000" spc="159" dirty="0">
                <a:solidFill>
                  <a:srgbClr val="000000"/>
                </a:solidFill>
                <a:latin typeface="思源黑体"/>
                <a:ea typeface="思源黑体"/>
              </a:rPr>
              <a:t>）构建基于混合的智能建模方法的行为建模分层框架</a:t>
            </a:r>
          </a:p>
        </p:txBody>
      </p:sp>
      <p:sp>
        <p:nvSpPr>
          <p:cNvPr id="67" name="TextBox 49">
            <a:extLst>
              <a:ext uri="{FF2B5EF4-FFF2-40B4-BE49-F238E27FC236}">
                <a16:creationId xmlns:a16="http://schemas.microsoft.com/office/drawing/2014/main" id="{62D584A6-DE2C-4F37-B3E0-ED95D94F4E2C}"/>
              </a:ext>
            </a:extLst>
          </p:cNvPr>
          <p:cNvSpPr txBox="1"/>
          <p:nvPr/>
        </p:nvSpPr>
        <p:spPr>
          <a:xfrm>
            <a:off x="4741986" y="7579664"/>
            <a:ext cx="11412195" cy="978153"/>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该论文的研究成果可应用于</a:t>
            </a:r>
            <a:r>
              <a:rPr lang="zh-CN" altLang="en-US" sz="2000" spc="159" dirty="0">
                <a:solidFill>
                  <a:schemeClr val="tx2">
                    <a:lumMod val="60000"/>
                    <a:lumOff val="40000"/>
                  </a:schemeClr>
                </a:solidFill>
                <a:latin typeface="思源黑体"/>
                <a:ea typeface="思源黑体"/>
              </a:rPr>
              <a:t>复杂兵力仿真环境</a:t>
            </a:r>
            <a:r>
              <a:rPr lang="zh-CN" altLang="en-US" sz="2000" spc="159" dirty="0">
                <a:solidFill>
                  <a:srgbClr val="000000"/>
                </a:solidFill>
                <a:latin typeface="思源黑体"/>
                <a:ea typeface="思源黑体"/>
              </a:rPr>
              <a:t>下基于深度强化学习算法的行为</a:t>
            </a:r>
            <a:r>
              <a:rPr lang="zh-CN" altLang="en-US" sz="2000" spc="159" dirty="0">
                <a:latin typeface="思源黑体"/>
                <a:ea typeface="思源黑体"/>
              </a:rPr>
              <a:t>决策模型建模</a:t>
            </a:r>
            <a:r>
              <a:rPr lang="zh-CN" altLang="en-US" sz="2000" spc="159" dirty="0">
                <a:solidFill>
                  <a:srgbClr val="000000"/>
                </a:solidFill>
                <a:latin typeface="思源黑体"/>
                <a:ea typeface="思源黑体"/>
              </a:rPr>
              <a:t>，也可用于在全新的、前沿的</a:t>
            </a:r>
            <a:r>
              <a:rPr lang="zh-CN" altLang="en-US" sz="2000" spc="159" dirty="0">
                <a:solidFill>
                  <a:schemeClr val="tx2">
                    <a:lumMod val="60000"/>
                    <a:lumOff val="40000"/>
                  </a:schemeClr>
                </a:solidFill>
                <a:latin typeface="思源黑体"/>
                <a:ea typeface="思源黑体"/>
              </a:rPr>
              <a:t>概念作战场景</a:t>
            </a:r>
            <a:r>
              <a:rPr lang="zh-CN" altLang="en-US" sz="2000" spc="159" dirty="0">
                <a:solidFill>
                  <a:srgbClr val="000000"/>
                </a:solidFill>
                <a:latin typeface="思源黑体"/>
                <a:ea typeface="思源黑体"/>
              </a:rPr>
              <a:t>下，或者在</a:t>
            </a:r>
            <a:r>
              <a:rPr lang="zh-CN" altLang="en-US" sz="2000" spc="159" dirty="0">
                <a:solidFill>
                  <a:schemeClr val="accent1"/>
                </a:solidFill>
                <a:latin typeface="思源黑体"/>
                <a:ea typeface="思源黑体"/>
              </a:rPr>
              <a:t>没有充足作战指挥经验累积</a:t>
            </a:r>
            <a:r>
              <a:rPr lang="zh-CN" altLang="en-US" sz="2000" spc="159" dirty="0">
                <a:solidFill>
                  <a:srgbClr val="000000"/>
                </a:solidFill>
                <a:latin typeface="思源黑体"/>
                <a:ea typeface="思源黑体"/>
              </a:rPr>
              <a:t>的情况下，应用人工智能进行智能化的自主探索，优化作战指挥策略。</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53C068E3-7D89-4666-A9A4-70378324C7E8}"/>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EBFEE29E-AF5A-4108-B808-6B57343824F2}"/>
              </a:ext>
            </a:extLst>
          </p:cNvPr>
          <p:cNvSpPr txBox="1"/>
          <p:nvPr/>
        </p:nvSpPr>
        <p:spPr>
          <a:xfrm>
            <a:off x="4741986" y="4784508"/>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697A816D-F43C-4191-87D3-2A650DAEEB2D}"/>
              </a:ext>
            </a:extLst>
          </p:cNvPr>
          <p:cNvSpPr txBox="1"/>
          <p:nvPr/>
        </p:nvSpPr>
        <p:spPr>
          <a:xfrm>
            <a:off x="4741986" y="7101914"/>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37476723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2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3326853" cy="10287000"/>
            <a:chOff x="0" y="0"/>
            <a:chExt cx="876208" cy="2709333"/>
          </a:xfrm>
        </p:grpSpPr>
        <p:sp>
          <p:nvSpPr>
            <p:cNvPr id="3" name="Freeform 3"/>
            <p:cNvSpPr/>
            <p:nvPr/>
          </p:nvSpPr>
          <p:spPr>
            <a:xfrm>
              <a:off x="0" y="0"/>
              <a:ext cx="876208" cy="2709333"/>
            </a:xfrm>
            <a:custGeom>
              <a:avLst/>
              <a:gdLst/>
              <a:ahLst/>
              <a:cxnLst/>
              <a:rect l="l" t="t" r="r" b="b"/>
              <a:pathLst>
                <a:path w="876208" h="2709333">
                  <a:moveTo>
                    <a:pt x="0" y="0"/>
                  </a:moveTo>
                  <a:lnTo>
                    <a:pt x="876208" y="0"/>
                  </a:lnTo>
                  <a:lnTo>
                    <a:pt x="876208" y="2709333"/>
                  </a:lnTo>
                  <a:lnTo>
                    <a:pt x="0" y="2709333"/>
                  </a:lnTo>
                  <a:close/>
                </a:path>
              </a:pathLst>
            </a:custGeom>
            <a:solidFill>
              <a:srgbClr val="304370"/>
            </a:solidFill>
          </p:spPr>
        </p:sp>
        <p:sp>
          <p:nvSpPr>
            <p:cNvPr id="4" name="TextBox 4"/>
            <p:cNvSpPr txBox="1"/>
            <p:nvPr/>
          </p:nvSpPr>
          <p:spPr>
            <a:xfrm>
              <a:off x="0" y="-47625"/>
              <a:ext cx="876208" cy="2756958"/>
            </a:xfrm>
            <a:prstGeom prst="rect">
              <a:avLst/>
            </a:prstGeom>
          </p:spPr>
          <p:txBody>
            <a:bodyPr lIns="50800" tIns="50800" rIns="50800" bIns="50800" rtlCol="0" anchor="ctr"/>
            <a:lstStyle/>
            <a:p>
              <a:pPr algn="ctr">
                <a:lnSpc>
                  <a:spcPts val="2659"/>
                </a:lnSpc>
              </a:pPr>
              <a:endParaRPr/>
            </a:p>
          </p:txBody>
        </p:sp>
      </p:grpSp>
      <p:sp>
        <p:nvSpPr>
          <p:cNvPr id="13" name="AutoShape 13"/>
          <p:cNvSpPr/>
          <p:nvPr/>
        </p:nvSpPr>
        <p:spPr>
          <a:xfrm>
            <a:off x="-9525" y="3314770"/>
            <a:ext cx="3336378" cy="0"/>
          </a:xfrm>
          <a:prstGeom prst="line">
            <a:avLst/>
          </a:prstGeom>
          <a:ln w="19050" cap="flat">
            <a:solidFill>
              <a:srgbClr val="EEF2F5"/>
            </a:solidFill>
            <a:prstDash val="solid"/>
            <a:headEnd type="none" w="sm" len="sm"/>
            <a:tailEnd type="none" w="sm" len="sm"/>
          </a:ln>
        </p:spPr>
      </p:sp>
      <p:grpSp>
        <p:nvGrpSpPr>
          <p:cNvPr id="17" name="Group 17"/>
          <p:cNvGrpSpPr/>
          <p:nvPr/>
        </p:nvGrpSpPr>
        <p:grpSpPr>
          <a:xfrm rot="-5400000">
            <a:off x="1371942" y="2969088"/>
            <a:ext cx="1054911" cy="3798794"/>
            <a:chOff x="0" y="0"/>
            <a:chExt cx="277837" cy="1000505"/>
          </a:xfrm>
        </p:grpSpPr>
        <p:sp>
          <p:nvSpPr>
            <p:cNvPr id="18" name="Freeform 18"/>
            <p:cNvSpPr/>
            <p:nvPr/>
          </p:nvSpPr>
          <p:spPr>
            <a:xfrm>
              <a:off x="0" y="0"/>
              <a:ext cx="277837" cy="1000505"/>
            </a:xfrm>
            <a:custGeom>
              <a:avLst/>
              <a:gdLst/>
              <a:ahLst/>
              <a:cxnLst/>
              <a:rect l="l" t="t" r="r" b="b"/>
              <a:pathLst>
                <a:path w="277837" h="1000505">
                  <a:moveTo>
                    <a:pt x="277837" y="0"/>
                  </a:moveTo>
                  <a:lnTo>
                    <a:pt x="277837" y="886205"/>
                  </a:lnTo>
                  <a:lnTo>
                    <a:pt x="138918" y="1000505"/>
                  </a:lnTo>
                  <a:lnTo>
                    <a:pt x="0" y="886205"/>
                  </a:lnTo>
                  <a:lnTo>
                    <a:pt x="0" y="0"/>
                  </a:lnTo>
                  <a:lnTo>
                    <a:pt x="277837" y="0"/>
                  </a:lnTo>
                  <a:close/>
                </a:path>
              </a:pathLst>
            </a:custGeom>
            <a:solidFill>
              <a:srgbClr val="FFFFFF"/>
            </a:solidFill>
          </p:spPr>
        </p:sp>
        <p:sp>
          <p:nvSpPr>
            <p:cNvPr id="19" name="TextBox 19"/>
            <p:cNvSpPr txBox="1"/>
            <p:nvPr/>
          </p:nvSpPr>
          <p:spPr>
            <a:xfrm>
              <a:off x="0" y="-47625"/>
              <a:ext cx="277837" cy="93383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620398" y="2547656"/>
            <a:ext cx="2086058" cy="393700"/>
          </a:xfrm>
          <a:prstGeom prst="rect">
            <a:avLst/>
          </a:prstGeom>
        </p:spPr>
        <p:txBody>
          <a:bodyPr lIns="0" tIns="0" rIns="0" bIns="0" rtlCol="0" anchor="t">
            <a:spAutoFit/>
          </a:bodyPr>
          <a:lstStyle/>
          <a:p>
            <a:pPr marL="0" lvl="0" indent="0" algn="ctr">
              <a:lnSpc>
                <a:spcPts val="3199"/>
              </a:lnSpc>
              <a:spcBef>
                <a:spcPct val="0"/>
              </a:spcBef>
            </a:pPr>
            <a:r>
              <a:rPr lang="en-US" sz="2499" u="none" spc="499">
                <a:solidFill>
                  <a:srgbClr val="EEF2F5"/>
                </a:solidFill>
                <a:ea typeface="思源黑体 Medium"/>
              </a:rPr>
              <a:t>研究背景</a:t>
            </a:r>
          </a:p>
        </p:txBody>
      </p:sp>
      <p:sp>
        <p:nvSpPr>
          <p:cNvPr id="21" name="TextBox 21"/>
          <p:cNvSpPr txBox="1"/>
          <p:nvPr/>
        </p:nvSpPr>
        <p:spPr>
          <a:xfrm>
            <a:off x="620398" y="4597748"/>
            <a:ext cx="2086058" cy="500458"/>
          </a:xfrm>
          <a:prstGeom prst="rect">
            <a:avLst/>
          </a:prstGeom>
        </p:spPr>
        <p:txBody>
          <a:bodyPr lIns="0" tIns="0" rIns="0" bIns="0" rtlCol="0" anchor="t">
            <a:spAutoFit/>
          </a:bodyPr>
          <a:lstStyle/>
          <a:p>
            <a:pPr marL="0" lvl="0" indent="0" algn="ctr">
              <a:lnSpc>
                <a:spcPts val="4096"/>
              </a:lnSpc>
              <a:spcBef>
                <a:spcPct val="0"/>
              </a:spcBef>
            </a:pPr>
            <a:r>
              <a:rPr lang="zh-CN" altLang="en-US" sz="3200" u="none" spc="640" dirty="0">
                <a:solidFill>
                  <a:srgbClr val="304370"/>
                </a:solidFill>
                <a:ea typeface="思源黑体 Bold"/>
              </a:rPr>
              <a:t>文献分享</a:t>
            </a:r>
            <a:endParaRPr lang="en-US" sz="3200" u="none" spc="640" dirty="0">
              <a:solidFill>
                <a:srgbClr val="304370"/>
              </a:solidFill>
              <a:ea typeface="思源黑体 Bold"/>
            </a:endParaRPr>
          </a:p>
        </p:txBody>
      </p:sp>
      <p:sp>
        <p:nvSpPr>
          <p:cNvPr id="22" name="TextBox 22"/>
          <p:cNvSpPr txBox="1"/>
          <p:nvPr/>
        </p:nvSpPr>
        <p:spPr>
          <a:xfrm>
            <a:off x="620398" y="5708224"/>
            <a:ext cx="2086058" cy="390620"/>
          </a:xfrm>
          <a:prstGeom prst="rect">
            <a:avLst/>
          </a:prstGeom>
        </p:spPr>
        <p:txBody>
          <a:bodyPr lIns="0" tIns="0" rIns="0" bIns="0" rtlCol="0" anchor="t">
            <a:spAutoFit/>
          </a:bodyPr>
          <a:lstStyle/>
          <a:p>
            <a:pPr algn="ctr">
              <a:lnSpc>
                <a:spcPts val="3199"/>
              </a:lnSpc>
            </a:pPr>
            <a:r>
              <a:rPr lang="zh-CN" altLang="en-US" sz="2499" spc="499" dirty="0">
                <a:solidFill>
                  <a:srgbClr val="EEF2F5"/>
                </a:solidFill>
                <a:ea typeface="思源黑体 Medium"/>
              </a:rPr>
              <a:t>结论总结</a:t>
            </a:r>
            <a:endParaRPr lang="en-US" sz="2499" spc="499" dirty="0">
              <a:solidFill>
                <a:srgbClr val="EEF2F5"/>
              </a:solidFill>
              <a:ea typeface="思源黑体 Medium"/>
            </a:endParaRPr>
          </a:p>
        </p:txBody>
      </p:sp>
      <p:sp>
        <p:nvSpPr>
          <p:cNvPr id="26" name="TextBox 26"/>
          <p:cNvSpPr txBox="1"/>
          <p:nvPr/>
        </p:nvSpPr>
        <p:spPr>
          <a:xfrm>
            <a:off x="620398" y="3585939"/>
            <a:ext cx="2086058" cy="393700"/>
          </a:xfrm>
          <a:prstGeom prst="rect">
            <a:avLst/>
          </a:prstGeom>
        </p:spPr>
        <p:txBody>
          <a:bodyPr lIns="0" tIns="0" rIns="0" bIns="0" rtlCol="0" anchor="t">
            <a:spAutoFit/>
          </a:bodyPr>
          <a:lstStyle/>
          <a:p>
            <a:pPr algn="ctr">
              <a:lnSpc>
                <a:spcPts val="3199"/>
              </a:lnSpc>
            </a:pPr>
            <a:r>
              <a:rPr lang="en-US" sz="2499" spc="499">
                <a:solidFill>
                  <a:srgbClr val="EEF2F5"/>
                </a:solidFill>
                <a:ea typeface="思源黑体 Medium"/>
              </a:rPr>
              <a:t>研究意义</a:t>
            </a:r>
          </a:p>
        </p:txBody>
      </p:sp>
      <p:sp>
        <p:nvSpPr>
          <p:cNvPr id="27" name="TextBox 27"/>
          <p:cNvSpPr txBox="1"/>
          <p:nvPr/>
        </p:nvSpPr>
        <p:spPr>
          <a:xfrm>
            <a:off x="4425983" y="1000125"/>
            <a:ext cx="12228407" cy="492379"/>
          </a:xfrm>
          <a:prstGeom prst="rect">
            <a:avLst/>
          </a:prstGeom>
        </p:spPr>
        <p:txBody>
          <a:bodyPr lIns="0" tIns="0" rIns="0" bIns="0" rtlCol="0" anchor="t">
            <a:spAutoFit/>
          </a:bodyPr>
          <a:lstStyle/>
          <a:p>
            <a:pPr>
              <a:lnSpc>
                <a:spcPts val="3968"/>
              </a:lnSpc>
              <a:spcBef>
                <a:spcPct val="0"/>
              </a:spcBef>
            </a:pPr>
            <a:r>
              <a:rPr lang="en-US" sz="3100" spc="310" dirty="0">
                <a:solidFill>
                  <a:srgbClr val="003070"/>
                </a:solidFill>
                <a:latin typeface="思源黑体 Bold"/>
                <a:ea typeface="思源黑体 Bold"/>
              </a:rPr>
              <a:t>4.</a:t>
            </a:r>
            <a:r>
              <a:rPr lang="zh-CN" altLang="en-US" sz="3100" spc="310" dirty="0">
                <a:solidFill>
                  <a:srgbClr val="003070"/>
                </a:solidFill>
                <a:latin typeface="思源黑体 Bold"/>
                <a:ea typeface="思源黑体 Bold"/>
              </a:rPr>
              <a:t>基于物理的飞行动力学建模与仿真神经网络</a:t>
            </a:r>
            <a:endParaRPr lang="en-US" sz="3100" spc="310" dirty="0">
              <a:solidFill>
                <a:srgbClr val="003070"/>
              </a:solidFill>
              <a:latin typeface="思源黑体 Bold"/>
              <a:ea typeface="思源黑体 Bold"/>
            </a:endParaRPr>
          </a:p>
        </p:txBody>
      </p:sp>
      <p:pic>
        <p:nvPicPr>
          <p:cNvPr id="46" name="图片 45">
            <a:extLst>
              <a:ext uri="{FF2B5EF4-FFF2-40B4-BE49-F238E27FC236}">
                <a16:creationId xmlns:a16="http://schemas.microsoft.com/office/drawing/2014/main" id="{DC6E6A45-A9D4-447B-B320-37D136B3F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609" y="565749"/>
            <a:ext cx="1212768" cy="1212768"/>
          </a:xfrm>
          <a:prstGeom prst="rect">
            <a:avLst/>
          </a:prstGeom>
        </p:spPr>
      </p:pic>
      <p:grpSp>
        <p:nvGrpSpPr>
          <p:cNvPr id="47" name="Group 29">
            <a:extLst>
              <a:ext uri="{FF2B5EF4-FFF2-40B4-BE49-F238E27FC236}">
                <a16:creationId xmlns:a16="http://schemas.microsoft.com/office/drawing/2014/main" id="{1C9E51CB-5F45-4088-BA9A-1CAFBD8423EE}"/>
              </a:ext>
            </a:extLst>
          </p:cNvPr>
          <p:cNvGrpSpPr/>
          <p:nvPr/>
        </p:nvGrpSpPr>
        <p:grpSpPr>
          <a:xfrm>
            <a:off x="4195556" y="2193862"/>
            <a:ext cx="223636" cy="2147167"/>
            <a:chOff x="0" y="0"/>
            <a:chExt cx="53411" cy="512804"/>
          </a:xfrm>
        </p:grpSpPr>
        <p:sp>
          <p:nvSpPr>
            <p:cNvPr id="48" name="Freeform 30">
              <a:extLst>
                <a:ext uri="{FF2B5EF4-FFF2-40B4-BE49-F238E27FC236}">
                  <a16:creationId xmlns:a16="http://schemas.microsoft.com/office/drawing/2014/main" id="{DB470D7C-5646-47CE-9721-107683023A31}"/>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49" name="TextBox 31">
              <a:extLst>
                <a:ext uri="{FF2B5EF4-FFF2-40B4-BE49-F238E27FC236}">
                  <a16:creationId xmlns:a16="http://schemas.microsoft.com/office/drawing/2014/main" id="{C4B47AE6-6FDF-4237-8892-A316E597D6AD}"/>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0" name="Group 32">
            <a:extLst>
              <a:ext uri="{FF2B5EF4-FFF2-40B4-BE49-F238E27FC236}">
                <a16:creationId xmlns:a16="http://schemas.microsoft.com/office/drawing/2014/main" id="{65A0FC1D-8FD8-4B10-A7CB-8696CC98D310}"/>
              </a:ext>
            </a:extLst>
          </p:cNvPr>
          <p:cNvGrpSpPr/>
          <p:nvPr/>
        </p:nvGrpSpPr>
        <p:grpSpPr>
          <a:xfrm>
            <a:off x="4195556" y="4507072"/>
            <a:ext cx="249966" cy="2578778"/>
            <a:chOff x="0" y="0"/>
            <a:chExt cx="53411" cy="512804"/>
          </a:xfrm>
        </p:grpSpPr>
        <p:sp>
          <p:nvSpPr>
            <p:cNvPr id="51" name="Freeform 33">
              <a:extLst>
                <a:ext uri="{FF2B5EF4-FFF2-40B4-BE49-F238E27FC236}">
                  <a16:creationId xmlns:a16="http://schemas.microsoft.com/office/drawing/2014/main" id="{F533BE6C-EB2B-4973-91C7-55FFD6AC5AF6}"/>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6083BA"/>
            </a:solidFill>
          </p:spPr>
        </p:sp>
        <p:sp>
          <p:nvSpPr>
            <p:cNvPr id="52" name="TextBox 34">
              <a:extLst>
                <a:ext uri="{FF2B5EF4-FFF2-40B4-BE49-F238E27FC236}">
                  <a16:creationId xmlns:a16="http://schemas.microsoft.com/office/drawing/2014/main" id="{33C20DC1-C53A-414A-9495-7B1F2113D22B}"/>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53" name="Group 35">
            <a:extLst>
              <a:ext uri="{FF2B5EF4-FFF2-40B4-BE49-F238E27FC236}">
                <a16:creationId xmlns:a16="http://schemas.microsoft.com/office/drawing/2014/main" id="{D0E6514E-07D6-431B-8149-BAC33C307CB2}"/>
              </a:ext>
            </a:extLst>
          </p:cNvPr>
          <p:cNvGrpSpPr/>
          <p:nvPr/>
        </p:nvGrpSpPr>
        <p:grpSpPr>
          <a:xfrm>
            <a:off x="4419193" y="2193862"/>
            <a:ext cx="12183656" cy="2147167"/>
            <a:chOff x="0" y="0"/>
            <a:chExt cx="2909801" cy="512804"/>
          </a:xfrm>
        </p:grpSpPr>
        <p:sp>
          <p:nvSpPr>
            <p:cNvPr id="54" name="Freeform 36">
              <a:extLst>
                <a:ext uri="{FF2B5EF4-FFF2-40B4-BE49-F238E27FC236}">
                  <a16:creationId xmlns:a16="http://schemas.microsoft.com/office/drawing/2014/main" id="{FC3CB89E-76A5-43C2-BFFC-7980A70DDCB5}"/>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5" name="TextBox 37">
              <a:extLst>
                <a:ext uri="{FF2B5EF4-FFF2-40B4-BE49-F238E27FC236}">
                  <a16:creationId xmlns:a16="http://schemas.microsoft.com/office/drawing/2014/main" id="{D9A03F32-A4FD-4FCA-930C-819F3BE3B80B}"/>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6" name="Group 38">
            <a:extLst>
              <a:ext uri="{FF2B5EF4-FFF2-40B4-BE49-F238E27FC236}">
                <a16:creationId xmlns:a16="http://schemas.microsoft.com/office/drawing/2014/main" id="{A4749470-B0F3-4A96-999D-99FDFD6C50A4}"/>
              </a:ext>
            </a:extLst>
          </p:cNvPr>
          <p:cNvGrpSpPr/>
          <p:nvPr/>
        </p:nvGrpSpPr>
        <p:grpSpPr>
          <a:xfrm>
            <a:off x="4407564" y="4507072"/>
            <a:ext cx="12195285" cy="2578778"/>
            <a:chOff x="0" y="0"/>
            <a:chExt cx="2909801" cy="512804"/>
          </a:xfrm>
        </p:grpSpPr>
        <p:sp>
          <p:nvSpPr>
            <p:cNvPr id="57" name="Freeform 39">
              <a:extLst>
                <a:ext uri="{FF2B5EF4-FFF2-40B4-BE49-F238E27FC236}">
                  <a16:creationId xmlns:a16="http://schemas.microsoft.com/office/drawing/2014/main" id="{2362C26B-0E3F-4BBE-880A-070885F0890B}"/>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58" name="TextBox 40">
              <a:extLst>
                <a:ext uri="{FF2B5EF4-FFF2-40B4-BE49-F238E27FC236}">
                  <a16:creationId xmlns:a16="http://schemas.microsoft.com/office/drawing/2014/main" id="{793E77B8-97B7-4C34-8D34-C6628356EFF6}"/>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grpSp>
        <p:nvGrpSpPr>
          <p:cNvPr id="59" name="Group 41">
            <a:extLst>
              <a:ext uri="{FF2B5EF4-FFF2-40B4-BE49-F238E27FC236}">
                <a16:creationId xmlns:a16="http://schemas.microsoft.com/office/drawing/2014/main" id="{0AACA5AD-646B-4ECD-847C-7DBEFC18F219}"/>
              </a:ext>
            </a:extLst>
          </p:cNvPr>
          <p:cNvGrpSpPr/>
          <p:nvPr/>
        </p:nvGrpSpPr>
        <p:grpSpPr>
          <a:xfrm>
            <a:off x="4183928" y="7298763"/>
            <a:ext cx="223636" cy="2147167"/>
            <a:chOff x="0" y="0"/>
            <a:chExt cx="53411" cy="512804"/>
          </a:xfrm>
        </p:grpSpPr>
        <p:sp>
          <p:nvSpPr>
            <p:cNvPr id="60" name="Freeform 42">
              <a:extLst>
                <a:ext uri="{FF2B5EF4-FFF2-40B4-BE49-F238E27FC236}">
                  <a16:creationId xmlns:a16="http://schemas.microsoft.com/office/drawing/2014/main" id="{55B86214-5602-491D-A91A-8158C97ED89A}"/>
                </a:ext>
              </a:extLst>
            </p:cNvPr>
            <p:cNvSpPr/>
            <p:nvPr/>
          </p:nvSpPr>
          <p:spPr>
            <a:xfrm>
              <a:off x="0" y="0"/>
              <a:ext cx="53411" cy="512804"/>
            </a:xfrm>
            <a:custGeom>
              <a:avLst/>
              <a:gdLst/>
              <a:ahLst/>
              <a:cxnLst/>
              <a:rect l="l" t="t" r="r" b="b"/>
              <a:pathLst>
                <a:path w="53411" h="512804">
                  <a:moveTo>
                    <a:pt x="0" y="0"/>
                  </a:moveTo>
                  <a:lnTo>
                    <a:pt x="53411" y="0"/>
                  </a:lnTo>
                  <a:lnTo>
                    <a:pt x="53411" y="512804"/>
                  </a:lnTo>
                  <a:lnTo>
                    <a:pt x="0" y="512804"/>
                  </a:lnTo>
                  <a:close/>
                </a:path>
              </a:pathLst>
            </a:custGeom>
            <a:solidFill>
              <a:srgbClr val="304370"/>
            </a:solidFill>
          </p:spPr>
        </p:sp>
        <p:sp>
          <p:nvSpPr>
            <p:cNvPr id="61" name="TextBox 43">
              <a:extLst>
                <a:ext uri="{FF2B5EF4-FFF2-40B4-BE49-F238E27FC236}">
                  <a16:creationId xmlns:a16="http://schemas.microsoft.com/office/drawing/2014/main" id="{10F37531-9A20-4E04-91A4-A9DC1F719CB1}"/>
                </a:ext>
              </a:extLst>
            </p:cNvPr>
            <p:cNvSpPr txBox="1"/>
            <p:nvPr/>
          </p:nvSpPr>
          <p:spPr>
            <a:xfrm>
              <a:off x="0" y="-19050"/>
              <a:ext cx="53411" cy="531854"/>
            </a:xfrm>
            <a:prstGeom prst="rect">
              <a:avLst/>
            </a:prstGeom>
          </p:spPr>
          <p:txBody>
            <a:bodyPr lIns="50800" tIns="50800" rIns="50800" bIns="50800" rtlCol="0" anchor="ctr"/>
            <a:lstStyle/>
            <a:p>
              <a:pPr algn="ctr">
                <a:lnSpc>
                  <a:spcPts val="3199"/>
                </a:lnSpc>
              </a:pPr>
              <a:endParaRPr/>
            </a:p>
          </p:txBody>
        </p:sp>
      </p:grpSp>
      <p:grpSp>
        <p:nvGrpSpPr>
          <p:cNvPr id="62" name="Group 44">
            <a:extLst>
              <a:ext uri="{FF2B5EF4-FFF2-40B4-BE49-F238E27FC236}">
                <a16:creationId xmlns:a16="http://schemas.microsoft.com/office/drawing/2014/main" id="{FBE5A110-A43E-4A75-AF81-333FFADEBC5B}"/>
              </a:ext>
            </a:extLst>
          </p:cNvPr>
          <p:cNvGrpSpPr/>
          <p:nvPr/>
        </p:nvGrpSpPr>
        <p:grpSpPr>
          <a:xfrm>
            <a:off x="4425983" y="7298764"/>
            <a:ext cx="12183656" cy="2147167"/>
            <a:chOff x="0" y="0"/>
            <a:chExt cx="2909801" cy="512804"/>
          </a:xfrm>
        </p:grpSpPr>
        <p:sp>
          <p:nvSpPr>
            <p:cNvPr id="63" name="Freeform 45">
              <a:extLst>
                <a:ext uri="{FF2B5EF4-FFF2-40B4-BE49-F238E27FC236}">
                  <a16:creationId xmlns:a16="http://schemas.microsoft.com/office/drawing/2014/main" id="{81270C60-42AB-488B-AD2B-51A20A2BA285}"/>
                </a:ext>
              </a:extLst>
            </p:cNvPr>
            <p:cNvSpPr/>
            <p:nvPr/>
          </p:nvSpPr>
          <p:spPr>
            <a:xfrm>
              <a:off x="0" y="0"/>
              <a:ext cx="2909801" cy="512804"/>
            </a:xfrm>
            <a:custGeom>
              <a:avLst/>
              <a:gdLst/>
              <a:ahLst/>
              <a:cxnLst/>
              <a:rect l="l" t="t" r="r" b="b"/>
              <a:pathLst>
                <a:path w="2909801" h="512804">
                  <a:moveTo>
                    <a:pt x="0" y="0"/>
                  </a:moveTo>
                  <a:lnTo>
                    <a:pt x="2909801" y="0"/>
                  </a:lnTo>
                  <a:lnTo>
                    <a:pt x="2909801" y="512804"/>
                  </a:lnTo>
                  <a:lnTo>
                    <a:pt x="0" y="512804"/>
                  </a:lnTo>
                  <a:close/>
                </a:path>
              </a:pathLst>
            </a:custGeom>
            <a:solidFill>
              <a:srgbClr val="FFFFFF"/>
            </a:solidFill>
          </p:spPr>
        </p:sp>
        <p:sp>
          <p:nvSpPr>
            <p:cNvPr id="64" name="TextBox 46">
              <a:extLst>
                <a:ext uri="{FF2B5EF4-FFF2-40B4-BE49-F238E27FC236}">
                  <a16:creationId xmlns:a16="http://schemas.microsoft.com/office/drawing/2014/main" id="{EBC41B37-0262-4C58-8030-A87FE5D6B73A}"/>
                </a:ext>
              </a:extLst>
            </p:cNvPr>
            <p:cNvSpPr txBox="1"/>
            <p:nvPr/>
          </p:nvSpPr>
          <p:spPr>
            <a:xfrm>
              <a:off x="0" y="-19050"/>
              <a:ext cx="2909801" cy="531854"/>
            </a:xfrm>
            <a:prstGeom prst="rect">
              <a:avLst/>
            </a:prstGeom>
          </p:spPr>
          <p:txBody>
            <a:bodyPr lIns="50800" tIns="50800" rIns="50800" bIns="50800" rtlCol="0" anchor="ctr"/>
            <a:lstStyle/>
            <a:p>
              <a:pPr algn="ctr">
                <a:lnSpc>
                  <a:spcPts val="3199"/>
                </a:lnSpc>
              </a:pPr>
              <a:endParaRPr/>
            </a:p>
          </p:txBody>
        </p:sp>
      </p:grpSp>
      <p:sp>
        <p:nvSpPr>
          <p:cNvPr id="65" name="TextBox 47">
            <a:extLst>
              <a:ext uri="{FF2B5EF4-FFF2-40B4-BE49-F238E27FC236}">
                <a16:creationId xmlns:a16="http://schemas.microsoft.com/office/drawing/2014/main" id="{A869DA32-1F90-4B6D-86B3-569F08446BE8}"/>
              </a:ext>
            </a:extLst>
          </p:cNvPr>
          <p:cNvSpPr txBox="1"/>
          <p:nvPr/>
        </p:nvSpPr>
        <p:spPr>
          <a:xfrm>
            <a:off x="4741986" y="3028252"/>
            <a:ext cx="11412195" cy="971997"/>
          </a:xfrm>
          <a:prstGeom prst="rect">
            <a:avLst/>
          </a:prstGeom>
        </p:spPr>
        <p:txBody>
          <a:bodyPr lIns="0" tIns="0" rIns="0" bIns="0" rtlCol="0" anchor="t">
            <a:spAutoFit/>
          </a:bodyPr>
          <a:lstStyle/>
          <a:p>
            <a:pPr>
              <a:lnSpc>
                <a:spcPts val="2559"/>
              </a:lnSpc>
            </a:pPr>
            <a:r>
              <a:rPr lang="zh-CN" altLang="en-US" sz="2000" spc="159" dirty="0">
                <a:solidFill>
                  <a:srgbClr val="000000"/>
                </a:solidFill>
                <a:latin typeface="思源黑体"/>
                <a:ea typeface="思源黑体"/>
              </a:rPr>
              <a:t>本文介绍了一种新的基于物理的非线性自回归外构神经网络模型架构，用于</a:t>
            </a:r>
            <a:r>
              <a:rPr lang="zh-CN" altLang="en-US" sz="2000" spc="159" dirty="0">
                <a:solidFill>
                  <a:schemeClr val="accent1"/>
                </a:solidFill>
                <a:latin typeface="思源黑体"/>
                <a:ea typeface="思源黑体"/>
              </a:rPr>
              <a:t>跨整个飞行包络线的飞行建模（</a:t>
            </a:r>
            <a:r>
              <a:rPr lang="en-US" altLang="zh-CN" sz="2000" spc="159" dirty="0" err="1">
                <a:solidFill>
                  <a:schemeClr val="accent1"/>
                </a:solidFill>
                <a:latin typeface="思源黑体"/>
                <a:ea typeface="思源黑体"/>
              </a:rPr>
              <a:t>FlyNet</a:t>
            </a:r>
            <a:r>
              <a:rPr lang="zh-CN" altLang="en-US" sz="2000" spc="159" dirty="0">
                <a:solidFill>
                  <a:schemeClr val="accent1"/>
                </a:solidFill>
                <a:latin typeface="思源黑体"/>
                <a:ea typeface="思源黑体"/>
              </a:rPr>
              <a:t>）</a:t>
            </a:r>
            <a:r>
              <a:rPr lang="zh-CN" altLang="en-US" sz="2000" spc="159" dirty="0">
                <a:solidFill>
                  <a:srgbClr val="000000"/>
                </a:solidFill>
                <a:latin typeface="思源黑体"/>
                <a:ea typeface="思源黑体"/>
              </a:rPr>
              <a:t>。利用神经网络捕获更复杂和非线性行为的能力，以有效地开发一个横跨整个飞行包络的连续飞行模拟模型。</a:t>
            </a:r>
            <a:endParaRPr lang="en-US" sz="2000" spc="159" dirty="0">
              <a:solidFill>
                <a:srgbClr val="000000"/>
              </a:solidFill>
              <a:latin typeface="思源黑体"/>
              <a:ea typeface="思源黑体"/>
            </a:endParaRPr>
          </a:p>
        </p:txBody>
      </p:sp>
      <p:sp>
        <p:nvSpPr>
          <p:cNvPr id="66" name="TextBox 48">
            <a:extLst>
              <a:ext uri="{FF2B5EF4-FFF2-40B4-BE49-F238E27FC236}">
                <a16:creationId xmlns:a16="http://schemas.microsoft.com/office/drawing/2014/main" id="{22FFB80B-DBF7-4278-959A-BC72D5386F3A}"/>
              </a:ext>
            </a:extLst>
          </p:cNvPr>
          <p:cNvSpPr txBox="1"/>
          <p:nvPr/>
        </p:nvSpPr>
        <p:spPr>
          <a:xfrm>
            <a:off x="4741985" y="4954700"/>
            <a:ext cx="11412195" cy="1978427"/>
          </a:xfrm>
          <a:prstGeom prst="rect">
            <a:avLst/>
          </a:prstGeom>
        </p:spPr>
        <p:txBody>
          <a:bodyPr lIns="0" tIns="0" rIns="0" bIns="0" rtlCol="0" anchor="t">
            <a:spAutoFit/>
          </a:bodyPr>
          <a:lstStyle/>
          <a:p>
            <a:pPr>
              <a:lnSpc>
                <a:spcPts val="2559"/>
              </a:lnSpc>
            </a:pPr>
            <a:r>
              <a:rPr lang="en-US" altLang="zh-CN" sz="2000" spc="159" dirty="0">
                <a:solidFill>
                  <a:srgbClr val="000000"/>
                </a:solidFill>
                <a:latin typeface="思源黑体"/>
                <a:ea typeface="思源黑体"/>
              </a:rPr>
              <a:t>1</a:t>
            </a:r>
            <a:r>
              <a:rPr lang="zh-CN" altLang="en-US" sz="2000" spc="159" dirty="0">
                <a:solidFill>
                  <a:srgbClr val="000000"/>
                </a:solidFill>
                <a:latin typeface="思源黑体"/>
                <a:ea typeface="思源黑体"/>
              </a:rPr>
              <a:t>）</a:t>
            </a:r>
            <a:r>
              <a:rPr lang="en-US" altLang="zh-CN" sz="2000" spc="159" dirty="0" err="1">
                <a:solidFill>
                  <a:srgbClr val="000000"/>
                </a:solidFill>
                <a:latin typeface="思源黑体"/>
                <a:ea typeface="思源黑体"/>
              </a:rPr>
              <a:t>FlyNet</a:t>
            </a:r>
            <a:r>
              <a:rPr lang="en-US" altLang="zh-CN" sz="2000" spc="159" dirty="0">
                <a:solidFill>
                  <a:srgbClr val="000000"/>
                </a:solidFill>
                <a:latin typeface="思源黑体"/>
                <a:ea typeface="思源黑体"/>
              </a:rPr>
              <a:t> </a:t>
            </a:r>
            <a:r>
              <a:rPr lang="zh-CN" altLang="en-US" sz="2000" spc="159" dirty="0">
                <a:solidFill>
                  <a:schemeClr val="accent1"/>
                </a:solidFill>
                <a:latin typeface="思源黑体"/>
                <a:ea typeface="思源黑体"/>
              </a:rPr>
              <a:t>无需对点模型进行函数拟合</a:t>
            </a:r>
            <a:r>
              <a:rPr lang="zh-CN" altLang="en-US" sz="2000" spc="159" dirty="0">
                <a:solidFill>
                  <a:srgbClr val="000000"/>
                </a:solidFill>
                <a:latin typeface="思源黑体"/>
                <a:ea typeface="思源黑体"/>
              </a:rPr>
              <a:t>。通过考虑许多测试点引入更高阶的项，可防止获得高方差模型的风险。采用</a:t>
            </a:r>
            <a:r>
              <a:rPr lang="en-US" altLang="zh-CN" sz="2000" spc="159" dirty="0">
                <a:solidFill>
                  <a:srgbClr val="000000"/>
                </a:solidFill>
                <a:latin typeface="思源黑体"/>
                <a:ea typeface="思源黑体"/>
              </a:rPr>
              <a:t>L2</a:t>
            </a:r>
            <a:r>
              <a:rPr lang="zh-CN" altLang="en-US" sz="2000" spc="159" dirty="0">
                <a:solidFill>
                  <a:srgbClr val="000000"/>
                </a:solidFill>
                <a:latin typeface="思源黑体"/>
                <a:ea typeface="思源黑体"/>
              </a:rPr>
              <a:t>正则化帮助收敛，进一步防止模型过于特殊化。</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2</a:t>
            </a:r>
            <a:r>
              <a:rPr lang="zh-CN" altLang="en-US" sz="2000" spc="159" dirty="0">
                <a:solidFill>
                  <a:srgbClr val="000000"/>
                </a:solidFill>
                <a:latin typeface="思源黑体"/>
                <a:ea typeface="思源黑体"/>
              </a:rPr>
              <a:t>）</a:t>
            </a:r>
            <a:r>
              <a:rPr lang="en-US" altLang="zh-CN" sz="2000" spc="159" dirty="0" err="1">
                <a:solidFill>
                  <a:srgbClr val="000000"/>
                </a:solidFill>
                <a:latin typeface="思源黑体"/>
                <a:ea typeface="思源黑体"/>
              </a:rPr>
              <a:t>FlyNet</a:t>
            </a:r>
            <a:r>
              <a:rPr lang="zh-CN" altLang="en-US" sz="2000" spc="159" dirty="0">
                <a:solidFill>
                  <a:schemeClr val="accent1"/>
                </a:solidFill>
                <a:latin typeface="思源黑体"/>
                <a:ea typeface="思源黑体"/>
              </a:rPr>
              <a:t>直接考虑全局模型的成本</a:t>
            </a:r>
            <a:r>
              <a:rPr lang="zh-CN" altLang="en-US" sz="2000" spc="159" dirty="0">
                <a:solidFill>
                  <a:srgbClr val="000000"/>
                </a:solidFill>
                <a:latin typeface="思源黑体"/>
                <a:ea typeface="思源黑体"/>
              </a:rPr>
              <a:t>，间接和直接在损失函数中包括修剪误差，有更好的改进修剪能力。</a:t>
            </a:r>
            <a:endParaRPr lang="en-US" altLang="zh-CN" sz="2000" spc="159" dirty="0">
              <a:solidFill>
                <a:srgbClr val="000000"/>
              </a:solidFill>
              <a:latin typeface="思源黑体"/>
              <a:ea typeface="思源黑体"/>
            </a:endParaRPr>
          </a:p>
          <a:p>
            <a:pPr>
              <a:lnSpc>
                <a:spcPts val="2559"/>
              </a:lnSpc>
            </a:pPr>
            <a:r>
              <a:rPr lang="en-US" altLang="zh-CN" sz="2000" spc="159" dirty="0">
                <a:solidFill>
                  <a:srgbClr val="000000"/>
                </a:solidFill>
                <a:latin typeface="思源黑体"/>
                <a:ea typeface="思源黑体"/>
              </a:rPr>
              <a:t>3</a:t>
            </a:r>
            <a:r>
              <a:rPr lang="zh-CN" altLang="en-US" sz="2000" spc="159" dirty="0">
                <a:solidFill>
                  <a:srgbClr val="000000"/>
                </a:solidFill>
                <a:latin typeface="思源黑体"/>
                <a:ea typeface="思源黑体"/>
              </a:rPr>
              <a:t>）神经网络部分产生力，从而允许</a:t>
            </a:r>
            <a:r>
              <a:rPr lang="zh-CN" altLang="en-US" sz="2000" spc="159" dirty="0">
                <a:solidFill>
                  <a:schemeClr val="accent1"/>
                </a:solidFill>
                <a:latin typeface="思源黑体"/>
                <a:ea typeface="思源黑体"/>
              </a:rPr>
              <a:t>闭环系统加强刚体运动方程</a:t>
            </a:r>
            <a:r>
              <a:rPr lang="zh-CN" altLang="en-US" sz="2000" spc="159" dirty="0">
                <a:solidFill>
                  <a:srgbClr val="000000"/>
                </a:solidFill>
                <a:latin typeface="思源黑体"/>
                <a:ea typeface="思源黑体"/>
              </a:rPr>
              <a:t>，并使用基于物理的数据，对神经网络模型进行了简化。</a:t>
            </a:r>
            <a:endParaRPr lang="en-US" sz="2000" spc="159" dirty="0">
              <a:solidFill>
                <a:srgbClr val="000000"/>
              </a:solidFill>
              <a:latin typeface="思源黑体"/>
              <a:ea typeface="思源黑体"/>
            </a:endParaRPr>
          </a:p>
        </p:txBody>
      </p:sp>
      <p:sp>
        <p:nvSpPr>
          <p:cNvPr id="67" name="TextBox 49">
            <a:extLst>
              <a:ext uri="{FF2B5EF4-FFF2-40B4-BE49-F238E27FC236}">
                <a16:creationId xmlns:a16="http://schemas.microsoft.com/office/drawing/2014/main" id="{A3292B95-430A-469A-BA51-1A9953086AAB}"/>
              </a:ext>
            </a:extLst>
          </p:cNvPr>
          <p:cNvSpPr txBox="1"/>
          <p:nvPr/>
        </p:nvSpPr>
        <p:spPr>
          <a:xfrm>
            <a:off x="4727697" y="7989296"/>
            <a:ext cx="11412195" cy="978153"/>
          </a:xfrm>
          <a:prstGeom prst="rect">
            <a:avLst/>
          </a:prstGeom>
        </p:spPr>
        <p:txBody>
          <a:bodyPr lIns="0" tIns="0" rIns="0" bIns="0" rtlCol="0" anchor="t">
            <a:spAutoFit/>
          </a:bodyPr>
          <a:lstStyle/>
          <a:p>
            <a:pPr>
              <a:lnSpc>
                <a:spcPts val="2559"/>
              </a:lnSpc>
            </a:pPr>
            <a:r>
              <a:rPr lang="en-US" altLang="zh-CN" sz="2000" spc="159" dirty="0" err="1">
                <a:solidFill>
                  <a:srgbClr val="000000"/>
                </a:solidFill>
                <a:latin typeface="思源黑体"/>
                <a:ea typeface="思源黑体"/>
              </a:rPr>
              <a:t>FlyNet</a:t>
            </a:r>
            <a:r>
              <a:rPr lang="zh-CN" altLang="en-US" sz="2000" spc="159" dirty="0">
                <a:solidFill>
                  <a:srgbClr val="000000"/>
                </a:solidFill>
                <a:latin typeface="思源黑体"/>
                <a:ea typeface="思源黑体"/>
              </a:rPr>
              <a:t>方法适用于固定翼和旋翼飞机，并具有较高的可扩展性。该方法可以</a:t>
            </a:r>
            <a:r>
              <a:rPr lang="zh-CN" altLang="en-US" sz="2000" spc="159" dirty="0">
                <a:solidFill>
                  <a:schemeClr val="accent1"/>
                </a:solidFill>
                <a:latin typeface="思源黑体"/>
                <a:ea typeface="思源黑体"/>
              </a:rPr>
              <a:t>减少全球模型开发时间</a:t>
            </a:r>
            <a:r>
              <a:rPr lang="zh-CN" altLang="en-US" sz="2000" spc="159" dirty="0">
                <a:solidFill>
                  <a:srgbClr val="000000"/>
                </a:solidFill>
                <a:latin typeface="思源黑体"/>
                <a:ea typeface="思源黑体"/>
              </a:rPr>
              <a:t>，从而向更多的最终用户开放它。此外，还可使用</a:t>
            </a:r>
            <a:r>
              <a:rPr lang="en-US" altLang="zh-CN" sz="2000" spc="159" dirty="0" err="1">
                <a:solidFill>
                  <a:srgbClr val="000000"/>
                </a:solidFill>
                <a:latin typeface="思源黑体"/>
                <a:ea typeface="思源黑体"/>
              </a:rPr>
              <a:t>FlyNet</a:t>
            </a:r>
            <a:r>
              <a:rPr lang="zh-CN" altLang="en-US" sz="2000" spc="159" dirty="0">
                <a:solidFill>
                  <a:srgbClr val="000000"/>
                </a:solidFill>
                <a:latin typeface="思源黑体"/>
                <a:ea typeface="思源黑体"/>
              </a:rPr>
              <a:t>模型</a:t>
            </a:r>
            <a:r>
              <a:rPr lang="zh-CN" altLang="en-US" sz="2000" spc="159" dirty="0">
                <a:solidFill>
                  <a:schemeClr val="accent1"/>
                </a:solidFill>
                <a:latin typeface="思源黑体"/>
                <a:ea typeface="思源黑体"/>
              </a:rPr>
              <a:t>评估处理质量和试点反馈</a:t>
            </a:r>
            <a:r>
              <a:rPr lang="zh-CN" altLang="en-US" sz="2000" spc="159" dirty="0">
                <a:solidFill>
                  <a:srgbClr val="000000"/>
                </a:solidFill>
                <a:latin typeface="思源黑体"/>
                <a:ea typeface="思源黑体"/>
              </a:rPr>
              <a:t>。或用于估计在给定条件下的频率响应。</a:t>
            </a:r>
            <a:endParaRPr lang="en-US" sz="2000" spc="159" dirty="0">
              <a:solidFill>
                <a:srgbClr val="000000"/>
              </a:solidFill>
              <a:latin typeface="思源黑体"/>
              <a:ea typeface="思源黑体"/>
            </a:endParaRPr>
          </a:p>
        </p:txBody>
      </p:sp>
      <p:sp>
        <p:nvSpPr>
          <p:cNvPr id="68" name="TextBox 50">
            <a:extLst>
              <a:ext uri="{FF2B5EF4-FFF2-40B4-BE49-F238E27FC236}">
                <a16:creationId xmlns:a16="http://schemas.microsoft.com/office/drawing/2014/main" id="{C32A4470-7AFE-4C85-89B6-20C90CFDFA12}"/>
              </a:ext>
            </a:extLst>
          </p:cNvPr>
          <p:cNvSpPr txBox="1"/>
          <p:nvPr/>
        </p:nvSpPr>
        <p:spPr>
          <a:xfrm>
            <a:off x="4741986" y="2482729"/>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内容总结</a:t>
            </a:r>
            <a:endParaRPr lang="en-US" sz="2499" spc="374" dirty="0">
              <a:solidFill>
                <a:srgbClr val="000000"/>
              </a:solidFill>
              <a:ea typeface="思源黑体 Medium"/>
            </a:endParaRPr>
          </a:p>
        </p:txBody>
      </p:sp>
      <p:sp>
        <p:nvSpPr>
          <p:cNvPr id="69" name="TextBox 51">
            <a:extLst>
              <a:ext uri="{FF2B5EF4-FFF2-40B4-BE49-F238E27FC236}">
                <a16:creationId xmlns:a16="http://schemas.microsoft.com/office/drawing/2014/main" id="{8C09F86B-07B9-46E7-8A47-B88C33A6B796}"/>
              </a:ext>
            </a:extLst>
          </p:cNvPr>
          <p:cNvSpPr txBox="1"/>
          <p:nvPr/>
        </p:nvSpPr>
        <p:spPr>
          <a:xfrm>
            <a:off x="4741986" y="4577637"/>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创新性分析</a:t>
            </a:r>
            <a:endParaRPr lang="en-US" sz="2499" spc="374" dirty="0">
              <a:solidFill>
                <a:srgbClr val="000000"/>
              </a:solidFill>
              <a:ea typeface="思源黑体 Medium"/>
            </a:endParaRPr>
          </a:p>
        </p:txBody>
      </p:sp>
      <p:sp>
        <p:nvSpPr>
          <p:cNvPr id="70" name="TextBox 52">
            <a:extLst>
              <a:ext uri="{FF2B5EF4-FFF2-40B4-BE49-F238E27FC236}">
                <a16:creationId xmlns:a16="http://schemas.microsoft.com/office/drawing/2014/main" id="{6F8286AC-7770-445B-97E7-7ADA8E927C6C}"/>
              </a:ext>
            </a:extLst>
          </p:cNvPr>
          <p:cNvSpPr txBox="1"/>
          <p:nvPr/>
        </p:nvSpPr>
        <p:spPr>
          <a:xfrm>
            <a:off x="4741985" y="7462447"/>
            <a:ext cx="11412195" cy="393700"/>
          </a:xfrm>
          <a:prstGeom prst="rect">
            <a:avLst/>
          </a:prstGeom>
        </p:spPr>
        <p:txBody>
          <a:bodyPr lIns="0" tIns="0" rIns="0" bIns="0" rtlCol="0" anchor="t">
            <a:spAutoFit/>
          </a:bodyPr>
          <a:lstStyle/>
          <a:p>
            <a:pPr>
              <a:lnSpc>
                <a:spcPts val="3199"/>
              </a:lnSpc>
              <a:spcBef>
                <a:spcPct val="0"/>
              </a:spcBef>
            </a:pPr>
            <a:r>
              <a:rPr lang="zh-CN" altLang="en-US" sz="2499" spc="374" dirty="0">
                <a:solidFill>
                  <a:srgbClr val="000000"/>
                </a:solidFill>
                <a:ea typeface="思源黑体 Medium"/>
              </a:rPr>
              <a:t>发展趋势及应用前景</a:t>
            </a:r>
            <a:endParaRPr lang="en-US" sz="2499" spc="374" dirty="0">
              <a:solidFill>
                <a:srgbClr val="000000"/>
              </a:solidFill>
              <a:ea typeface="思源黑体 Medium"/>
            </a:endParaRPr>
          </a:p>
        </p:txBody>
      </p:sp>
    </p:spTree>
    <p:extLst>
      <p:ext uri="{BB962C8B-B14F-4D97-AF65-F5344CB8AC3E}">
        <p14:creationId xmlns:p14="http://schemas.microsoft.com/office/powerpoint/2010/main" val="3186413933"/>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TotalTime>
  <Words>2583</Words>
  <Application>Microsoft Office PowerPoint</Application>
  <PresentationFormat>自定义</PresentationFormat>
  <Paragraphs>224</Paragraphs>
  <Slides>16</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16</vt:i4>
      </vt:variant>
    </vt:vector>
  </HeadingPairs>
  <TitlesOfParts>
    <vt:vector size="28" baseType="lpstr">
      <vt:lpstr>思源黑体 Medium</vt:lpstr>
      <vt:lpstr>思源黑体 Heavy</vt:lpstr>
      <vt:lpstr>Wingdings</vt:lpstr>
      <vt:lpstr>Arial</vt:lpstr>
      <vt:lpstr>Times New Roman</vt:lpstr>
      <vt:lpstr>思源黑体</vt:lpstr>
      <vt:lpstr>思源黑体 Bold</vt:lpstr>
      <vt:lpstr>Aharoni CLM Bold</vt:lpstr>
      <vt:lpstr>微软雅黑</vt:lpstr>
      <vt:lpstr>Calibri</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蓝白色理工科课堂汇报展示大标题校园分享中文演示文稿</dc:title>
  <dc:creator>yhl</dc:creator>
  <cp:lastModifiedBy>yhl</cp:lastModifiedBy>
  <cp:revision>32</cp:revision>
  <dcterms:created xsi:type="dcterms:W3CDTF">2006-08-16T00:00:00Z</dcterms:created>
  <dcterms:modified xsi:type="dcterms:W3CDTF">2023-12-04T12:08:13Z</dcterms:modified>
  <dc:identifier>DAF1_Kl0ZOE</dc:identifier>
</cp:coreProperties>
</file>

<file path=docProps/thumbnail.jpeg>
</file>